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gif" ContentType="image/gif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7" r:id="rId2"/>
    <p:sldId id="258" r:id="rId3"/>
    <p:sldId id="259" r:id="rId4"/>
    <p:sldId id="260" r:id="rId5"/>
    <p:sldId id="274" r:id="rId6"/>
    <p:sldId id="262" r:id="rId7"/>
    <p:sldId id="270" r:id="rId8"/>
    <p:sldId id="287" r:id="rId9"/>
    <p:sldId id="261" r:id="rId10"/>
    <p:sldId id="264" r:id="rId11"/>
    <p:sldId id="288" r:id="rId12"/>
    <p:sldId id="265" r:id="rId13"/>
    <p:sldId id="263" r:id="rId14"/>
    <p:sldId id="286" r:id="rId15"/>
    <p:sldId id="268" r:id="rId16"/>
    <p:sldId id="267" r:id="rId17"/>
    <p:sldId id="273" r:id="rId18"/>
    <p:sldId id="275" r:id="rId19"/>
    <p:sldId id="276" r:id="rId20"/>
    <p:sldId id="277" r:id="rId21"/>
    <p:sldId id="278" r:id="rId22"/>
    <p:sldId id="281" r:id="rId23"/>
    <p:sldId id="282" r:id="rId24"/>
    <p:sldId id="283" r:id="rId25"/>
    <p:sldId id="284" r:id="rId26"/>
    <p:sldId id="285" r:id="rId27"/>
    <p:sldId id="279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650" y="-5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46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FB66D1-C266-41B9-8F47-C25CD56643B3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EB22FF-8784-44AA-B9CF-844E9334BA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98349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889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045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200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356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511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667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823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5DCA3E6-4833-45DD-A5F1-6B6109913744}" type="slidenum">
              <a:rPr lang="en-US" smtClean="0"/>
              <a:pPr eaLnBrk="1" hangingPunct="1"/>
              <a:t>2</a:t>
            </a:fld>
            <a:endParaRPr lang="en-US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mtClean="0"/>
              <a:t>.7 to 1000 micrometers= IR. Most of the IR thermometers that we carry have a spectral response of 8-20 μm.</a:t>
            </a:r>
          </a:p>
          <a:p>
            <a:pPr eaLnBrk="1" hangingPunct="1"/>
            <a:r>
              <a:rPr lang="en-US" smtClean="0"/>
              <a:t>Band 6=TIR</a:t>
            </a:r>
          </a:p>
          <a:p>
            <a:pPr eaLnBrk="1" hangingPunct="1"/>
            <a:r>
              <a:rPr lang="en-US" smtClean="0"/>
              <a:t>Band 7 = MIR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889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045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200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356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511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667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823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BBD05C5-8C32-45C7-AE76-C781BA0353B7}" type="slidenum">
              <a:rPr lang="en-US" smtClean="0"/>
              <a:pPr eaLnBrk="1" hangingPunct="1"/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889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045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200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356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511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667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823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5A30C96-D60C-4C32-9BD1-6E4E3A2CDC7B}" type="slidenum">
              <a:rPr lang="en-US" smtClean="0"/>
              <a:pPr eaLnBrk="1" hangingPunct="1"/>
              <a:t>21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mtClean="0"/>
              <a:t>he radar altimeter calculates the distance between the satellite and the sea surface by measuring the time it takes for a pulse of microwave energy transmitted from the satellite to reach the sea surface, reflect off it, and return to the satellite 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889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045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200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356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511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667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823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C255F7D-CAF2-4B59-A0B7-6AC9B0869CAA}" type="slidenum">
              <a:rPr lang="en-US" smtClean="0"/>
              <a:pPr eaLnBrk="1" hangingPunct="1"/>
              <a:t>22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889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045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200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356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511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667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823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4A74E52-FD5F-49E4-A72E-4AD2DD444C99}" type="slidenum">
              <a:rPr lang="en-US" smtClean="0"/>
              <a:pPr eaLnBrk="1" hangingPunct="1"/>
              <a:t>23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889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045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200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356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511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667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823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36B8997-609E-4856-8B95-991E30EFBC94}" type="slidenum">
              <a:rPr lang="en-US" smtClean="0"/>
              <a:pPr eaLnBrk="1" hangingPunct="1"/>
              <a:t>27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889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045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200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356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511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667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823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4CCCB02-33F3-4B7C-8394-9A4460FD93B3}" type="slidenum">
              <a:rPr lang="en-US" smtClean="0"/>
              <a:pPr eaLnBrk="1" hangingPunct="1"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889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045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200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356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511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667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823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76C416D-0C76-4526-876E-39B2C5ADA197}" type="slidenum">
              <a:rPr lang="en-US" smtClean="0"/>
              <a:pPr eaLnBrk="1" hangingPunct="1"/>
              <a:t>5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mtClean="0"/>
              <a:t>About 6000 satellites have been launched into space. Not all satellites have sensors.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889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045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200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356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511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667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823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6BBBC4A-6D18-4404-8340-D97BB1B5DCB7}" type="slidenum">
              <a:rPr lang="en-US" smtClean="0"/>
              <a:pPr eaLnBrk="1" hangingPunct="1"/>
              <a:t>7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mtClean="0"/>
              <a:t>The infrared spectral range is 0.7 to 1000 μm, the range for wavelength in which infrared radiation is transmitted. </a:t>
            </a:r>
          </a:p>
          <a:p>
            <a:pPr eaLnBrk="1" hangingPunct="1"/>
            <a:r>
              <a:rPr lang="en-US" smtClean="0"/>
              <a:t>Most of the IR thermometers that we carry have a spectral response of 8-20 μm 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889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045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200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356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511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667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823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5F068D1-C9D1-4840-99B3-4F204E366952}" type="slidenum">
              <a:rPr lang="en-US" smtClean="0"/>
              <a:pPr eaLnBrk="1" hangingPunct="1"/>
              <a:t>15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mtClean="0"/>
              <a:t>i.e, would the classification be different? </a:t>
            </a:r>
          </a:p>
          <a:p>
            <a:pPr eaLnBrk="1" hangingPunct="1"/>
            <a:r>
              <a:rPr lang="en-US" smtClean="0"/>
              <a:t>Colors might not distinguish some parts</a:t>
            </a:r>
          </a:p>
          <a:p>
            <a:pPr eaLnBrk="1" hangingPunct="1"/>
            <a:r>
              <a:rPr lang="en-US" smtClean="0"/>
              <a:t>It’s like xray</a:t>
            </a:r>
          </a:p>
          <a:p>
            <a:pPr eaLnBrk="1" hangingPunct="1"/>
            <a:r>
              <a:rPr lang="en-US" smtClean="0"/>
              <a:t>Some shapes maintained, other information lost</a:t>
            </a:r>
          </a:p>
          <a:p>
            <a:pPr eaLnBrk="1" hangingPunct="1"/>
            <a:r>
              <a:rPr lang="en-US" smtClean="0"/>
              <a:t>Morebandds, = more info, up until lsome point, that’s better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889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045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200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356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511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667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823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19BC1F1-0E32-4516-BC41-CF23AA95F492}" type="slidenum">
              <a:rPr lang="en-US" smtClean="0"/>
              <a:pPr eaLnBrk="1" hangingPunct="1"/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889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045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200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356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511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667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823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28723EE-AF20-4C7B-86EB-711A17BA0D28}" type="slidenum">
              <a:rPr lang="en-US" smtClean="0"/>
              <a:pPr eaLnBrk="1" hangingPunct="1"/>
              <a:t>17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Signal to noise ratio</a:t>
            </a:r>
          </a:p>
          <a:p>
            <a:pPr eaLnBrk="1" hangingPunct="1"/>
            <a:r>
              <a:rPr lang="en-US" smtClean="0"/>
              <a:t>Increase IFOV (area of earth observed at once), decrease pixel size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889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045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200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356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511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667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823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1BFA5AA-2016-4837-831A-F452E25E0AE7}" type="slidenum">
              <a:rPr lang="en-US" smtClean="0"/>
              <a:pPr eaLnBrk="1" hangingPunct="1"/>
              <a:t>18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mtClean="0"/>
              <a:t>7 Landsats. First one launched in 1972. </a:t>
            </a:r>
          </a:p>
          <a:p>
            <a:pPr eaLnBrk="1" hangingPunct="1"/>
            <a:r>
              <a:rPr lang="en-US" smtClean="0"/>
              <a:t>Look at land surface</a:t>
            </a:r>
          </a:p>
          <a:p>
            <a:pPr eaLnBrk="1" hangingPunct="1"/>
            <a:r>
              <a:rPr lang="en-US" smtClean="0"/>
              <a:t>Fire damage</a:t>
            </a:r>
          </a:p>
          <a:p>
            <a:pPr eaLnBrk="1" hangingPunct="1"/>
            <a:r>
              <a:rPr lang="en-US" smtClean="0"/>
              <a:t>Snow Extent </a:t>
            </a:r>
          </a:p>
          <a:p>
            <a:pPr eaLnBrk="1" hangingPunct="1"/>
            <a:r>
              <a:rPr lang="en-US" smtClean="0"/>
              <a:t>Change in Vegetation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889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045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200" indent="-22857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356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511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667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823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A30F8E5-C9CC-4157-9416-549DE8D535ED}" type="slidenum">
              <a:rPr lang="en-US" smtClean="0"/>
              <a:pPr eaLnBrk="1" hangingPunct="1"/>
              <a:t>19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72AF9-1ACE-4281-8801-DBB37365579A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1DB2-E588-447A-81BC-A7D5FAAE3E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3164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72AF9-1ACE-4281-8801-DBB37365579A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1DB2-E588-447A-81BC-A7D5FAAE3E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8153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72AF9-1ACE-4281-8801-DBB37365579A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1DB2-E588-447A-81BC-A7D5FAAE3E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21261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72AF9-1ACE-4281-8801-DBB37365579A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1DB2-E588-447A-81BC-A7D5FAAE3E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265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72AF9-1ACE-4281-8801-DBB37365579A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1DB2-E588-447A-81BC-A7D5FAAE3E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65161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72AF9-1ACE-4281-8801-DBB37365579A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1DB2-E588-447A-81BC-A7D5FAAE3E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09690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72AF9-1ACE-4281-8801-DBB37365579A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1DB2-E588-447A-81BC-A7D5FAAE3E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80973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72AF9-1ACE-4281-8801-DBB37365579A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1DB2-E588-447A-81BC-A7D5FAAE3E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8105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72AF9-1ACE-4281-8801-DBB37365579A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1DB2-E588-447A-81BC-A7D5FAAE3E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26082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72AF9-1ACE-4281-8801-DBB37365579A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1DB2-E588-447A-81BC-A7D5FAAE3E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52186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72AF9-1ACE-4281-8801-DBB37365579A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1DB2-E588-447A-81BC-A7D5FAAE3E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39843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972AF9-1ACE-4281-8801-DBB37365579A}" type="datetimeFigureOut">
              <a:rPr lang="en-US" smtClean="0"/>
              <a:pPr/>
              <a:t>6/13/2012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1DB2-E588-447A-81BC-A7D5FAAE3E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57821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3.jpeg"/><Relationship Id="rId2" Type="http://schemas.openxmlformats.org/officeDocument/2006/relationships/hyperlink" Target="http://en.wikipedia.org/wiki/File:Tree_example_IR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//upload.wikimedia.org/wikipedia/commons/c/ce/Visible_Spectrum_vs_IR_.jpg" TargetMode="External"/><Relationship Id="rId5" Type="http://schemas.openxmlformats.org/officeDocument/2006/relationships/image" Target="../media/image22.jpeg"/><Relationship Id="rId4" Type="http://schemas.openxmlformats.org/officeDocument/2006/relationships/hyperlink" Target="http://en.wikipedia.org/wiki/File:Tree_example_VIS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science.hq.nasa.gov/kids/imagers/ems/earthir.html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satimagingcorp.com/gallery/ikonos-tuscaloosa-alabama-damage.html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76200" y="609600"/>
            <a:ext cx="6617469" cy="1524000"/>
          </a:xfrm>
        </p:spPr>
        <p:txBody>
          <a:bodyPr anchor="ctr">
            <a:noAutofit/>
          </a:bodyPr>
          <a:lstStyle/>
          <a:p>
            <a:pPr marL="182880" indent="0" eaLnBrk="1" hangingPunct="1">
              <a:buNone/>
            </a:pPr>
            <a:r>
              <a:rPr lang="en-US" sz="5400" b="1" dirty="0" smtClean="0">
                <a:solidFill>
                  <a:schemeClr val="bg1"/>
                </a:solidFill>
              </a:rPr>
              <a:t>Satellite Imagery and Remote Sensing</a:t>
            </a:r>
          </a:p>
        </p:txBody>
      </p:sp>
      <p:pic>
        <p:nvPicPr>
          <p:cNvPr id="3075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70462" y="2300701"/>
            <a:ext cx="4021138" cy="41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2840772"/>
            <a:ext cx="5315272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4000" b="1" i="1" dirty="0" smtClean="0">
                <a:solidFill>
                  <a:schemeClr val="bg1"/>
                </a:solidFill>
                <a:latin typeface="+mj-lt"/>
              </a:rPr>
              <a:t>NC Climate Fellows</a:t>
            </a:r>
          </a:p>
          <a:p>
            <a:pPr>
              <a:defRPr/>
            </a:pPr>
            <a:r>
              <a:rPr lang="en-US" sz="4000" b="1" i="1" dirty="0" smtClean="0">
                <a:solidFill>
                  <a:schemeClr val="bg1"/>
                </a:solidFill>
                <a:latin typeface="+mj-lt"/>
              </a:rPr>
              <a:t>June </a:t>
            </a:r>
            <a:r>
              <a:rPr lang="en-US" sz="4000" b="1" i="1" dirty="0" smtClean="0">
                <a:solidFill>
                  <a:schemeClr val="bg1"/>
                </a:solidFill>
                <a:latin typeface="+mj-lt"/>
              </a:rPr>
              <a:t>2012</a:t>
            </a:r>
          </a:p>
          <a:p>
            <a:pPr>
              <a:defRPr/>
            </a:pPr>
            <a:endParaRPr lang="en-US" sz="4000" b="1" i="1" dirty="0" smtClean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r>
              <a:rPr lang="en-US" sz="2800" b="1" i="1" dirty="0" smtClean="0">
                <a:solidFill>
                  <a:schemeClr val="bg1"/>
                </a:solidFill>
                <a:latin typeface="+mj-lt"/>
              </a:rPr>
              <a:t>DeeDee Whitaker</a:t>
            </a:r>
          </a:p>
          <a:p>
            <a:pPr>
              <a:defRPr/>
            </a:pPr>
            <a:r>
              <a:rPr lang="en-US" sz="2800" b="1" i="1" dirty="0" smtClean="0">
                <a:solidFill>
                  <a:schemeClr val="bg1"/>
                </a:solidFill>
                <a:latin typeface="+mj-lt"/>
              </a:rPr>
              <a:t>SW Guilford High</a:t>
            </a:r>
          </a:p>
          <a:p>
            <a:pPr>
              <a:defRPr/>
            </a:pPr>
            <a:r>
              <a:rPr lang="en-US" sz="2800" b="1" i="1" dirty="0" smtClean="0">
                <a:solidFill>
                  <a:schemeClr val="bg1"/>
                </a:solidFill>
                <a:latin typeface="+mj-lt"/>
              </a:rPr>
              <a:t>Earth/Environmental Science &amp; Chemistry</a:t>
            </a:r>
            <a:endParaRPr lang="en-US" sz="2400" b="1" i="1" dirty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endParaRPr lang="en-US" sz="2800" b="1" i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10400" y="228600"/>
            <a:ext cx="2038672" cy="142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87788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Electromagnetic Spectrum and </a:t>
            </a:r>
            <a:r>
              <a:rPr lang="en-US" dirty="0" smtClean="0"/>
              <a:t>S</a:t>
            </a:r>
            <a:r>
              <a:rPr lang="en-US" dirty="0" smtClean="0"/>
              <a:t>atellite Sensors</a:t>
            </a:r>
            <a:endParaRPr lang="en-US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12455"/>
            <a:ext cx="6591300" cy="5193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6477000" y="1600200"/>
            <a:ext cx="266700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Different types of earth viewing satellite sensors operate in different portions of the electromagnetic spectrum.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© DLR-DFD, 1996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76437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297016"/>
            <a:ext cx="7734300" cy="5779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1066800" y="6211669"/>
            <a:ext cx="6934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http://marine.rutgers.edu/mrs/education/class/yuri/erb.html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1143000" cy="6248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 R</a:t>
            </a:r>
            <a:br>
              <a:rPr lang="en-US" dirty="0" smtClean="0"/>
            </a:br>
            <a:r>
              <a:rPr lang="en-US" dirty="0" smtClean="0"/>
              <a:t>e</a:t>
            </a:r>
            <a:br>
              <a:rPr lang="en-US" dirty="0" smtClean="0"/>
            </a:br>
            <a:r>
              <a:rPr lang="en-US" dirty="0" smtClean="0"/>
              <a:t>f</a:t>
            </a:r>
            <a:br>
              <a:rPr lang="en-US" dirty="0" smtClean="0"/>
            </a:br>
            <a:r>
              <a:rPr lang="en-US" dirty="0" smtClean="0"/>
              <a:t>l</a:t>
            </a:r>
            <a:br>
              <a:rPr lang="en-US" dirty="0" smtClean="0"/>
            </a:br>
            <a:r>
              <a:rPr lang="en-US" dirty="0" smtClean="0"/>
              <a:t>e</a:t>
            </a:r>
            <a:br>
              <a:rPr lang="en-US" dirty="0" smtClean="0"/>
            </a:br>
            <a:r>
              <a:rPr lang="en-US" dirty="0" smtClean="0"/>
              <a:t>c</a:t>
            </a:r>
            <a:br>
              <a:rPr lang="en-US" dirty="0" smtClean="0"/>
            </a:br>
            <a:r>
              <a:rPr lang="en-US" dirty="0" smtClean="0"/>
              <a:t>t</a:t>
            </a:r>
            <a:br>
              <a:rPr lang="en-US" dirty="0" smtClean="0"/>
            </a:br>
            <a:r>
              <a:rPr lang="en-US" dirty="0" smtClean="0"/>
              <a:t>a</a:t>
            </a:r>
            <a:br>
              <a:rPr lang="en-US" dirty="0" smtClean="0"/>
            </a:br>
            <a:r>
              <a:rPr lang="en-US" dirty="0" smtClean="0"/>
              <a:t>n</a:t>
            </a:r>
            <a:br>
              <a:rPr lang="en-US" dirty="0" smtClean="0"/>
            </a:br>
            <a:r>
              <a:rPr lang="en-US" dirty="0" smtClean="0"/>
              <a:t>c</a:t>
            </a:r>
            <a:br>
              <a:rPr lang="en-US" dirty="0" smtClean="0"/>
            </a:br>
            <a:r>
              <a:rPr lang="en-US" dirty="0" smtClean="0"/>
              <a:t>e</a:t>
            </a:r>
            <a:endParaRPr lang="en-US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228600"/>
            <a:ext cx="6401635" cy="624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828800" y="6488668"/>
            <a:ext cx="7010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http://accessscience.com/search.aspx?rootID=796762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47253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305800" cy="1143000"/>
          </a:xfrm>
        </p:spPr>
        <p:txBody>
          <a:bodyPr>
            <a:normAutofit fontScale="90000"/>
          </a:bodyPr>
          <a:lstStyle/>
          <a:p>
            <a:pPr algn="r" eaLnBrk="1" hangingPunct="1"/>
            <a:r>
              <a:rPr lang="en-US" dirty="0" smtClean="0"/>
              <a:t>Examples of Satellite </a:t>
            </a:r>
            <a:r>
              <a:rPr lang="en-US" dirty="0" smtClean="0"/>
              <a:t>Imagery</a:t>
            </a:r>
            <a:br>
              <a:rPr lang="en-US" dirty="0" smtClean="0"/>
            </a:br>
            <a:r>
              <a:rPr lang="en-US" sz="3600" dirty="0" smtClean="0"/>
              <a:t>NASA and Google Earth</a:t>
            </a:r>
            <a:endParaRPr lang="en-US" dirty="0" smtClean="0"/>
          </a:p>
        </p:txBody>
      </p:sp>
      <p:pic>
        <p:nvPicPr>
          <p:cNvPr id="10243" name="Picture 3" descr="2303476607.jpeg                                                00073E75Macintosh HD                   C075CDFC: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606798"/>
            <a:ext cx="4038601" cy="302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 descr="2877335813.jpeg                                                00073E75Macintosh HD                   C075CDFC: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596720"/>
            <a:ext cx="3581400" cy="2908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 descr="2653288207.jpeg                                                00073E75Macintosh HD                   C075CDFC: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214472"/>
            <a:ext cx="3276600" cy="2366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554" y="3501656"/>
            <a:ext cx="4138246" cy="3127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10200" y="2327787"/>
            <a:ext cx="3591790" cy="254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71036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Visible and Near IR Comparisons</a:t>
            </a:r>
            <a:endParaRPr lang="en-US" dirty="0"/>
          </a:p>
        </p:txBody>
      </p:sp>
      <p:pic>
        <p:nvPicPr>
          <p:cNvPr id="1026" name="Picture 2" descr="Tree example I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06280"/>
            <a:ext cx="2362200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ree example VIS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606280"/>
            <a:ext cx="2362200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ile:Visible Spectrum vs IR 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3733800"/>
            <a:ext cx="762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4286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8" name="Rectangle 12"/>
          <p:cNvSpPr>
            <a:spLocks noChangeArrowheads="1"/>
          </p:cNvSpPr>
          <p:nvPr/>
        </p:nvSpPr>
        <p:spPr bwMode="auto">
          <a:xfrm>
            <a:off x="1295400" y="3429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79" name="Rectangle 13"/>
          <p:cNvSpPr>
            <a:spLocks noChangeArrowheads="1"/>
          </p:cNvSpPr>
          <p:nvPr/>
        </p:nvSpPr>
        <p:spPr bwMode="auto">
          <a:xfrm>
            <a:off x="1295400" y="4572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84" name="Rectangle 18"/>
          <p:cNvSpPr>
            <a:spLocks noChangeArrowheads="1"/>
          </p:cNvSpPr>
          <p:nvPr/>
        </p:nvSpPr>
        <p:spPr bwMode="auto">
          <a:xfrm>
            <a:off x="2590800" y="3429000"/>
            <a:ext cx="1295400" cy="1143000"/>
          </a:xfrm>
          <a:prstGeom prst="rect">
            <a:avLst/>
          </a:prstGeom>
          <a:gradFill rotWithShape="1">
            <a:gsLst>
              <a:gs pos="0">
                <a:srgbClr val="6893EB"/>
              </a:gs>
              <a:gs pos="100000">
                <a:srgbClr val="71A0FF"/>
              </a:gs>
            </a:gsLst>
            <a:lin ang="18900000" scaled="1"/>
          </a:gradFill>
          <a:ln w="9525">
            <a:solidFill>
              <a:srgbClr val="729DF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85" name="Rectangle 19"/>
          <p:cNvSpPr>
            <a:spLocks noChangeArrowheads="1"/>
          </p:cNvSpPr>
          <p:nvPr/>
        </p:nvSpPr>
        <p:spPr bwMode="auto">
          <a:xfrm>
            <a:off x="2590800" y="4572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202" name="Rectangle 36"/>
          <p:cNvSpPr>
            <a:spLocks noChangeArrowheads="1"/>
          </p:cNvSpPr>
          <p:nvPr/>
        </p:nvSpPr>
        <p:spPr bwMode="auto">
          <a:xfrm>
            <a:off x="6477000" y="3429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203" name="Rectangle 37"/>
          <p:cNvSpPr>
            <a:spLocks noChangeArrowheads="1"/>
          </p:cNvSpPr>
          <p:nvPr/>
        </p:nvSpPr>
        <p:spPr bwMode="auto">
          <a:xfrm>
            <a:off x="6477000" y="4572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214" name="Rectangle 49"/>
          <p:cNvSpPr>
            <a:spLocks noChangeArrowheads="1"/>
          </p:cNvSpPr>
          <p:nvPr/>
        </p:nvSpPr>
        <p:spPr bwMode="auto">
          <a:xfrm>
            <a:off x="2219528" y="579437"/>
            <a:ext cx="700067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4000" dirty="0" smtClean="0">
                <a:latin typeface="Candara" pitchFamily="34" charset="0"/>
              </a:rPr>
              <a:t>What different types of </a:t>
            </a:r>
            <a:r>
              <a:rPr lang="en-US" sz="4000" dirty="0">
                <a:latin typeface="Candara" pitchFamily="34" charset="0"/>
              </a:rPr>
              <a:t>information </a:t>
            </a:r>
            <a:r>
              <a:rPr lang="en-US" sz="4000" dirty="0" smtClean="0">
                <a:latin typeface="Candara" pitchFamily="34" charset="0"/>
              </a:rPr>
              <a:t>do IR and </a:t>
            </a:r>
            <a:r>
              <a:rPr lang="en-US" sz="4000" dirty="0">
                <a:latin typeface="Candara" pitchFamily="34" charset="0"/>
              </a:rPr>
              <a:t>visible </a:t>
            </a:r>
            <a:r>
              <a:rPr lang="en-US" sz="4000" dirty="0" smtClean="0">
                <a:latin typeface="Candara" pitchFamily="34" charset="0"/>
              </a:rPr>
              <a:t>wavelengths supply?</a:t>
            </a:r>
            <a:endParaRPr lang="en-US" sz="4000" dirty="0">
              <a:latin typeface="Candara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endParaRPr lang="en-US" sz="4800" dirty="0">
              <a:latin typeface="Candara" pitchFamily="34" charset="0"/>
            </a:endParaRPr>
          </a:p>
        </p:txBody>
      </p:sp>
      <p:sp>
        <p:nvSpPr>
          <p:cNvPr id="7215" name="Rectangle 50"/>
          <p:cNvSpPr>
            <a:spLocks noChangeArrowheads="1"/>
          </p:cNvSpPr>
          <p:nvPr/>
        </p:nvSpPr>
        <p:spPr bwMode="auto">
          <a:xfrm>
            <a:off x="417479" y="2286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en-US" sz="7200" b="1" dirty="0">
              <a:latin typeface="Candara" pitchFamily="34" charset="0"/>
            </a:endParaRPr>
          </a:p>
        </p:txBody>
      </p:sp>
      <p:pic>
        <p:nvPicPr>
          <p:cNvPr id="7216" name="Picture 54" descr="Thermal image of Utah kitche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28194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17" name="Picture 56" descr="Modern-bright-kitchen-design-with-modern-large-island-with-stools-stoves-sink-modern-countertop-and-shelv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778" t="29333" r="7556" b="12000"/>
          <a:stretch>
            <a:fillRect/>
          </a:stretch>
        </p:blipFill>
        <p:spPr bwMode="auto">
          <a:xfrm>
            <a:off x="5562600" y="2819400"/>
            <a:ext cx="32004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whitakd\AppData\Local\Microsoft\Windows\Temporary Internet Files\Content.IE5\454EQF3D\MC900431548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872" y="571643"/>
            <a:ext cx="1790557" cy="1790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9078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9" name="Rectangle 35"/>
          <p:cNvSpPr>
            <a:spLocks noChangeArrowheads="1"/>
          </p:cNvSpPr>
          <p:nvPr/>
        </p:nvSpPr>
        <p:spPr bwMode="auto">
          <a:xfrm>
            <a:off x="6477000" y="4572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80" name="Rectangle 36"/>
          <p:cNvSpPr>
            <a:spLocks noChangeArrowheads="1"/>
          </p:cNvSpPr>
          <p:nvPr/>
        </p:nvSpPr>
        <p:spPr bwMode="auto">
          <a:xfrm>
            <a:off x="6477000" y="5715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85" name="Rectangle 41"/>
          <p:cNvSpPr>
            <a:spLocks noChangeArrowheads="1"/>
          </p:cNvSpPr>
          <p:nvPr/>
        </p:nvSpPr>
        <p:spPr bwMode="auto">
          <a:xfrm>
            <a:off x="7772400" y="4572000"/>
            <a:ext cx="13716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86" name="Rectangle 42"/>
          <p:cNvSpPr>
            <a:spLocks noChangeArrowheads="1"/>
          </p:cNvSpPr>
          <p:nvPr/>
        </p:nvSpPr>
        <p:spPr bwMode="auto">
          <a:xfrm>
            <a:off x="7772400" y="5715000"/>
            <a:ext cx="13716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91" name="Rectangle 47"/>
          <p:cNvSpPr>
            <a:spLocks noChangeArrowheads="1"/>
          </p:cNvSpPr>
          <p:nvPr/>
        </p:nvSpPr>
        <p:spPr bwMode="auto">
          <a:xfrm>
            <a:off x="114300" y="-457200"/>
            <a:ext cx="8610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None/>
            </a:pPr>
            <a:r>
              <a:rPr lang="en-US" sz="4000" dirty="0">
                <a:latin typeface="Candara" pitchFamily="34" charset="0"/>
              </a:rPr>
              <a:t> 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None/>
            </a:pPr>
            <a:r>
              <a:rPr lang="en-US" sz="4000" dirty="0">
                <a:latin typeface="Candara" pitchFamily="34" charset="0"/>
              </a:rPr>
              <a:t> Differences between ground IR data, aerial data, and satellite data?</a:t>
            </a:r>
          </a:p>
        </p:txBody>
      </p:sp>
      <p:pic>
        <p:nvPicPr>
          <p:cNvPr id="6192" name="Picture 5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750" t="17662" r="23125" b="23117"/>
          <a:stretch>
            <a:fillRect/>
          </a:stretch>
        </p:blipFill>
        <p:spPr bwMode="auto">
          <a:xfrm>
            <a:off x="4495800" y="1661418"/>
            <a:ext cx="3429000" cy="320427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93" name="Picture 5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624" t="42000" r="38750" b="22000"/>
          <a:stretch>
            <a:fillRect/>
          </a:stretch>
        </p:blipFill>
        <p:spPr bwMode="auto">
          <a:xfrm>
            <a:off x="5334000" y="4058110"/>
            <a:ext cx="3810000" cy="2799889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194" name="Oval 51"/>
          <p:cNvSpPr>
            <a:spLocks noChangeArrowheads="1"/>
          </p:cNvSpPr>
          <p:nvPr/>
        </p:nvSpPr>
        <p:spPr bwMode="auto">
          <a:xfrm>
            <a:off x="6629400" y="4800600"/>
            <a:ext cx="1295400" cy="1219200"/>
          </a:xfrm>
          <a:prstGeom prst="ellipse">
            <a:avLst/>
          </a:prstGeom>
          <a:noFill/>
          <a:ln w="3810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066" name="Rectangle 58"/>
          <p:cNvSpPr>
            <a:spLocks noChangeArrowheads="1"/>
          </p:cNvSpPr>
          <p:nvPr/>
        </p:nvSpPr>
        <p:spPr bwMode="auto">
          <a:xfrm>
            <a:off x="381000" y="1655991"/>
            <a:ext cx="4518660" cy="380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4400" dirty="0">
                <a:solidFill>
                  <a:srgbClr val="6699FF"/>
                </a:solidFill>
                <a:latin typeface="Candara" pitchFamily="34" charset="0"/>
              </a:rPr>
              <a:t> </a:t>
            </a:r>
            <a:r>
              <a:rPr lang="en-US" sz="3600" dirty="0">
                <a:latin typeface="Candara" pitchFamily="34" charset="0"/>
              </a:rPr>
              <a:t>Ease of data collection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3600" dirty="0">
                <a:latin typeface="Candara" pitchFamily="34" charset="0"/>
              </a:rPr>
              <a:t> Data extent, records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3600" dirty="0">
                <a:latin typeface="Candara" pitchFamily="34" charset="0"/>
              </a:rPr>
              <a:t> Spatial Resolution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3600" dirty="0">
                <a:latin typeface="Candara" pitchFamily="34" charset="0"/>
              </a:rPr>
              <a:t> Temporal Resolution 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3600" dirty="0">
                <a:latin typeface="Candara" pitchFamily="34" charset="0"/>
              </a:rPr>
              <a:t> Spectral Resolution</a:t>
            </a:r>
          </a:p>
        </p:txBody>
      </p:sp>
    </p:spTree>
    <p:extLst>
      <p:ext uri="{BB962C8B-B14F-4D97-AF65-F5344CB8AC3E}">
        <p14:creationId xmlns:p14="http://schemas.microsoft.com/office/powerpoint/2010/main" xmlns="" val="2886883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30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3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30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30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66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6" name="Rectangle 14"/>
          <p:cNvSpPr>
            <a:spLocks noChangeArrowheads="1"/>
          </p:cNvSpPr>
          <p:nvPr/>
        </p:nvSpPr>
        <p:spPr bwMode="auto">
          <a:xfrm>
            <a:off x="1295400" y="5715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93" name="Rectangle 31"/>
          <p:cNvSpPr>
            <a:spLocks noChangeArrowheads="1"/>
          </p:cNvSpPr>
          <p:nvPr/>
        </p:nvSpPr>
        <p:spPr bwMode="auto">
          <a:xfrm>
            <a:off x="5257800" y="4572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96" name="Rectangle 34"/>
          <p:cNvSpPr>
            <a:spLocks noChangeArrowheads="1"/>
          </p:cNvSpPr>
          <p:nvPr/>
        </p:nvSpPr>
        <p:spPr bwMode="auto">
          <a:xfrm>
            <a:off x="5257800" y="4572000"/>
            <a:ext cx="1295400" cy="1143000"/>
          </a:xfrm>
          <a:prstGeom prst="rect">
            <a:avLst/>
          </a:prstGeom>
          <a:gradFill rotWithShape="1">
            <a:gsLst>
              <a:gs pos="0">
                <a:srgbClr val="71A0FF"/>
              </a:gs>
              <a:gs pos="100000">
                <a:srgbClr val="A9C6FF"/>
              </a:gs>
            </a:gsLst>
            <a:lin ang="2700000" scaled="1"/>
          </a:gradFill>
          <a:ln w="9525">
            <a:solidFill>
              <a:srgbClr val="729DF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98" name="Rectangle 36"/>
          <p:cNvSpPr>
            <a:spLocks noChangeArrowheads="1"/>
          </p:cNvSpPr>
          <p:nvPr/>
        </p:nvSpPr>
        <p:spPr bwMode="auto">
          <a:xfrm>
            <a:off x="6553200" y="3429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99" name="Rectangle 37"/>
          <p:cNvSpPr>
            <a:spLocks noChangeArrowheads="1"/>
          </p:cNvSpPr>
          <p:nvPr/>
        </p:nvSpPr>
        <p:spPr bwMode="auto">
          <a:xfrm>
            <a:off x="6553200" y="4572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310" name="Rectangle 48"/>
          <p:cNvSpPr>
            <a:spLocks noChangeArrowheads="1"/>
          </p:cNvSpPr>
          <p:nvPr/>
        </p:nvSpPr>
        <p:spPr bwMode="auto">
          <a:xfrm>
            <a:off x="228600" y="1524000"/>
            <a:ext cx="8610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None/>
            </a:pPr>
            <a:endParaRPr lang="en-US" sz="4800">
              <a:latin typeface="Candara" pitchFamily="34" charset="0"/>
            </a:endParaRPr>
          </a:p>
        </p:txBody>
      </p:sp>
      <p:sp>
        <p:nvSpPr>
          <p:cNvPr id="11311" name="Rectangle 49"/>
          <p:cNvSpPr>
            <a:spLocks noChangeArrowheads="1"/>
          </p:cNvSpPr>
          <p:nvPr/>
        </p:nvSpPr>
        <p:spPr bwMode="auto">
          <a:xfrm>
            <a:off x="223736" y="0"/>
            <a:ext cx="8991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5400" b="1" dirty="0">
                <a:latin typeface="Candara" pitchFamily="34" charset="0"/>
              </a:rPr>
              <a:t>Tradeoffs </a:t>
            </a:r>
            <a:r>
              <a:rPr lang="en-US" sz="5400" b="1" dirty="0" smtClean="0">
                <a:latin typeface="Candara" pitchFamily="34" charset="0"/>
              </a:rPr>
              <a:t>in </a:t>
            </a:r>
            <a:r>
              <a:rPr lang="en-US" sz="5400" b="1" dirty="0">
                <a:latin typeface="Candara" pitchFamily="34" charset="0"/>
              </a:rPr>
              <a:t>Sensor Design</a:t>
            </a:r>
          </a:p>
        </p:txBody>
      </p:sp>
      <p:sp>
        <p:nvSpPr>
          <p:cNvPr id="11312" name="Rectangle 50"/>
          <p:cNvSpPr>
            <a:spLocks noChangeArrowheads="1"/>
          </p:cNvSpPr>
          <p:nvPr/>
        </p:nvSpPr>
        <p:spPr bwMode="auto">
          <a:xfrm>
            <a:off x="0" y="1025524"/>
            <a:ext cx="91440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None/>
            </a:pPr>
            <a:r>
              <a:rPr lang="en-US" sz="4000" dirty="0">
                <a:latin typeface="Candara" pitchFamily="34" charset="0"/>
              </a:rPr>
              <a:t>To increase the signal to noise ratio,	 we can :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4000" dirty="0">
                <a:sym typeface="Wingdings 3" pitchFamily="18" charset="2"/>
              </a:rPr>
              <a:t> </a:t>
            </a:r>
            <a:r>
              <a:rPr lang="en-US" sz="4000" dirty="0">
                <a:latin typeface="Candara" pitchFamily="34" charset="0"/>
              </a:rPr>
              <a:t>Field of View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4000" dirty="0">
                <a:sym typeface="Wingdings 3" pitchFamily="18" charset="2"/>
              </a:rPr>
              <a:t></a:t>
            </a:r>
            <a:r>
              <a:rPr lang="en-US" sz="4000" dirty="0">
                <a:latin typeface="Candara" pitchFamily="34" charset="0"/>
              </a:rPr>
              <a:t> Dwell time 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4000" dirty="0">
                <a:sym typeface="Wingdings 3" pitchFamily="18" charset="2"/>
              </a:rPr>
              <a:t></a:t>
            </a:r>
            <a:r>
              <a:rPr lang="en-US" sz="4000" dirty="0">
                <a:latin typeface="Candara" pitchFamily="34" charset="0"/>
              </a:rPr>
              <a:t> Width of 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None/>
            </a:pPr>
            <a:r>
              <a:rPr lang="en-US" sz="4000" dirty="0">
                <a:latin typeface="Candara" pitchFamily="34" charset="0"/>
              </a:rPr>
              <a:t>spectral bands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endParaRPr lang="en-US" sz="4000" dirty="0">
              <a:latin typeface="Candara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endParaRPr lang="en-US" sz="4000" dirty="0">
              <a:latin typeface="Candara" pitchFamily="34" charset="0"/>
            </a:endParaRPr>
          </a:p>
        </p:txBody>
      </p:sp>
      <p:pic>
        <p:nvPicPr>
          <p:cNvPr id="11313" name="Picture 52" descr="New area with each consecutive pas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781300"/>
            <a:ext cx="4419600" cy="369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917" name="Rectangle 53"/>
          <p:cNvSpPr>
            <a:spLocks noChangeArrowheads="1"/>
          </p:cNvSpPr>
          <p:nvPr/>
        </p:nvSpPr>
        <p:spPr bwMode="auto">
          <a:xfrm>
            <a:off x="4419600" y="2773363"/>
            <a:ext cx="4495800" cy="3886200"/>
          </a:xfrm>
          <a:prstGeom prst="rect">
            <a:avLst/>
          </a:prstGeom>
          <a:solidFill>
            <a:srgbClr val="000000">
              <a:alpha val="9215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36919" name="Rectangle 55"/>
          <p:cNvSpPr>
            <a:spLocks noChangeArrowheads="1"/>
          </p:cNvSpPr>
          <p:nvPr/>
        </p:nvSpPr>
        <p:spPr bwMode="auto">
          <a:xfrm>
            <a:off x="4721225" y="2806700"/>
            <a:ext cx="41529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None/>
            </a:pPr>
            <a:r>
              <a:rPr lang="en-US" sz="4400" dirty="0">
                <a:solidFill>
                  <a:srgbClr val="6699FF"/>
                </a:solidFill>
                <a:latin typeface="Candara" pitchFamily="34" charset="0"/>
              </a:rPr>
              <a:t>How do these 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None/>
            </a:pPr>
            <a:r>
              <a:rPr lang="en-US" sz="4400" dirty="0">
                <a:solidFill>
                  <a:srgbClr val="6699FF"/>
                </a:solidFill>
                <a:latin typeface="Candara" pitchFamily="34" charset="0"/>
              </a:rPr>
              <a:t>changes affect 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None/>
            </a:pPr>
            <a:r>
              <a:rPr lang="en-US" sz="4400" dirty="0">
                <a:solidFill>
                  <a:srgbClr val="6699FF"/>
                </a:solidFill>
                <a:latin typeface="Candara" pitchFamily="34" charset="0"/>
              </a:rPr>
              <a:t>the different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None/>
            </a:pPr>
            <a:r>
              <a:rPr lang="en-US" sz="4400" dirty="0">
                <a:solidFill>
                  <a:srgbClr val="6699FF"/>
                </a:solidFill>
                <a:latin typeface="Candara" pitchFamily="34" charset="0"/>
              </a:rPr>
              <a:t> resolutions?</a:t>
            </a:r>
          </a:p>
        </p:txBody>
      </p:sp>
      <p:sp>
        <p:nvSpPr>
          <p:cNvPr id="11316" name="Rectangle 59"/>
          <p:cNvSpPr>
            <a:spLocks noChangeArrowheads="1"/>
          </p:cNvSpPr>
          <p:nvPr/>
        </p:nvSpPr>
        <p:spPr bwMode="auto">
          <a:xfrm>
            <a:off x="1368425" y="6080125"/>
            <a:ext cx="909638" cy="777875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317" name="Rectangle 61"/>
          <p:cNvSpPr>
            <a:spLocks noChangeArrowheads="1"/>
          </p:cNvSpPr>
          <p:nvPr/>
        </p:nvSpPr>
        <p:spPr bwMode="auto">
          <a:xfrm>
            <a:off x="2278063" y="6080125"/>
            <a:ext cx="962025" cy="777875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318" name="Rectangle 62"/>
          <p:cNvSpPr>
            <a:spLocks noChangeArrowheads="1"/>
          </p:cNvSpPr>
          <p:nvPr/>
        </p:nvSpPr>
        <p:spPr bwMode="auto">
          <a:xfrm>
            <a:off x="1216025" y="5788025"/>
            <a:ext cx="506413" cy="436563"/>
          </a:xfrm>
          <a:prstGeom prst="rect">
            <a:avLst/>
          </a:prstGeom>
          <a:gradFill rotWithShape="1">
            <a:gsLst>
              <a:gs pos="0">
                <a:srgbClr val="6893EB"/>
              </a:gs>
              <a:gs pos="100000">
                <a:srgbClr val="71A0FF"/>
              </a:gs>
            </a:gsLst>
            <a:lin ang="18900000" scaled="1"/>
          </a:gradFill>
          <a:ln w="9525">
            <a:solidFill>
              <a:srgbClr val="729DF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319" name="Rectangle 63"/>
          <p:cNvSpPr>
            <a:spLocks noChangeArrowheads="1"/>
          </p:cNvSpPr>
          <p:nvPr/>
        </p:nvSpPr>
        <p:spPr bwMode="auto">
          <a:xfrm>
            <a:off x="1216025" y="6224588"/>
            <a:ext cx="506413" cy="434975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320" name="Rectangle 64"/>
          <p:cNvSpPr>
            <a:spLocks noChangeArrowheads="1"/>
          </p:cNvSpPr>
          <p:nvPr/>
        </p:nvSpPr>
        <p:spPr bwMode="auto">
          <a:xfrm>
            <a:off x="1722438" y="5788025"/>
            <a:ext cx="504825" cy="436563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321" name="Rectangle 65"/>
          <p:cNvSpPr>
            <a:spLocks noChangeArrowheads="1"/>
          </p:cNvSpPr>
          <p:nvPr/>
        </p:nvSpPr>
        <p:spPr bwMode="auto">
          <a:xfrm>
            <a:off x="1722438" y="6224588"/>
            <a:ext cx="504825" cy="434975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322" name="Rectangle 66"/>
          <p:cNvSpPr>
            <a:spLocks noChangeArrowheads="1"/>
          </p:cNvSpPr>
          <p:nvPr/>
        </p:nvSpPr>
        <p:spPr bwMode="auto">
          <a:xfrm>
            <a:off x="2227263" y="6224588"/>
            <a:ext cx="506412" cy="434975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323" name="Rectangle 67"/>
          <p:cNvSpPr>
            <a:spLocks noChangeArrowheads="1"/>
          </p:cNvSpPr>
          <p:nvPr/>
        </p:nvSpPr>
        <p:spPr bwMode="auto">
          <a:xfrm>
            <a:off x="2227263" y="6224588"/>
            <a:ext cx="506412" cy="434975"/>
          </a:xfrm>
          <a:prstGeom prst="rect">
            <a:avLst/>
          </a:prstGeom>
          <a:gradFill rotWithShape="1">
            <a:gsLst>
              <a:gs pos="0">
                <a:srgbClr val="71A0FF"/>
              </a:gs>
              <a:gs pos="100000">
                <a:srgbClr val="A9C6FF"/>
              </a:gs>
            </a:gsLst>
            <a:lin ang="2700000" scaled="1"/>
          </a:gradFill>
          <a:ln w="9525">
            <a:solidFill>
              <a:srgbClr val="729DF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324" name="Rectangle 68"/>
          <p:cNvSpPr>
            <a:spLocks noChangeArrowheads="1"/>
          </p:cNvSpPr>
          <p:nvPr/>
        </p:nvSpPr>
        <p:spPr bwMode="auto">
          <a:xfrm>
            <a:off x="2733675" y="5788025"/>
            <a:ext cx="506413" cy="436563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325" name="Rectangle 69"/>
          <p:cNvSpPr>
            <a:spLocks noChangeArrowheads="1"/>
          </p:cNvSpPr>
          <p:nvPr/>
        </p:nvSpPr>
        <p:spPr bwMode="auto">
          <a:xfrm>
            <a:off x="2733675" y="6224588"/>
            <a:ext cx="506413" cy="434975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326" name="Rectangle 70"/>
          <p:cNvSpPr>
            <a:spLocks noChangeArrowheads="1"/>
          </p:cNvSpPr>
          <p:nvPr/>
        </p:nvSpPr>
        <p:spPr bwMode="auto">
          <a:xfrm>
            <a:off x="792163" y="5387975"/>
            <a:ext cx="2447925" cy="1470025"/>
          </a:xfrm>
          <a:prstGeom prst="rect">
            <a:avLst/>
          </a:prstGeom>
          <a:solidFill>
            <a:schemeClr val="bg1"/>
          </a:solidFill>
          <a:ln w="38100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1327" name="Line 71"/>
          <p:cNvSpPr>
            <a:spLocks noChangeShapeType="1"/>
          </p:cNvSpPr>
          <p:nvPr/>
        </p:nvSpPr>
        <p:spPr bwMode="auto">
          <a:xfrm>
            <a:off x="1060450" y="5678488"/>
            <a:ext cx="1588" cy="9477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1328" name="Picture 7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667" b="69473"/>
          <a:stretch>
            <a:fillRect/>
          </a:stretch>
        </p:blipFill>
        <p:spPr bwMode="auto">
          <a:xfrm>
            <a:off x="1060450" y="5403850"/>
            <a:ext cx="2011363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29" name="Rectangle 73"/>
          <p:cNvSpPr>
            <a:spLocks noChangeArrowheads="1"/>
          </p:cNvSpPr>
          <p:nvPr/>
        </p:nvSpPr>
        <p:spPr bwMode="auto">
          <a:xfrm>
            <a:off x="1089025" y="5665788"/>
            <a:ext cx="84138" cy="946150"/>
          </a:xfrm>
          <a:prstGeom prst="rect">
            <a:avLst/>
          </a:prstGeom>
          <a:solidFill>
            <a:srgbClr val="5B92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330" name="Rectangle 74"/>
          <p:cNvSpPr>
            <a:spLocks noChangeArrowheads="1"/>
          </p:cNvSpPr>
          <p:nvPr/>
        </p:nvSpPr>
        <p:spPr bwMode="auto">
          <a:xfrm>
            <a:off x="1173163" y="5665788"/>
            <a:ext cx="84137" cy="946150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331" name="Rectangle 75"/>
          <p:cNvSpPr>
            <a:spLocks noChangeArrowheads="1"/>
          </p:cNvSpPr>
          <p:nvPr/>
        </p:nvSpPr>
        <p:spPr bwMode="auto">
          <a:xfrm>
            <a:off x="1411288" y="5665788"/>
            <a:ext cx="85725" cy="946150"/>
          </a:xfrm>
          <a:prstGeom prst="rect">
            <a:avLst/>
          </a:prstGeom>
          <a:solidFill>
            <a:srgbClr val="FF006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332" name="Rectangle 76"/>
          <p:cNvSpPr>
            <a:spLocks noChangeArrowheads="1"/>
          </p:cNvSpPr>
          <p:nvPr/>
        </p:nvSpPr>
        <p:spPr bwMode="auto">
          <a:xfrm>
            <a:off x="1595438" y="5661025"/>
            <a:ext cx="84137" cy="9461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333" name="Rectangle 77"/>
          <p:cNvSpPr>
            <a:spLocks noChangeArrowheads="1"/>
          </p:cNvSpPr>
          <p:nvPr/>
        </p:nvSpPr>
        <p:spPr bwMode="auto">
          <a:xfrm>
            <a:off x="2036763" y="5661025"/>
            <a:ext cx="153987" cy="9461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334" name="Rectangle 78"/>
          <p:cNvSpPr>
            <a:spLocks noChangeArrowheads="1"/>
          </p:cNvSpPr>
          <p:nvPr/>
        </p:nvSpPr>
        <p:spPr bwMode="auto">
          <a:xfrm>
            <a:off x="2495550" y="5661025"/>
            <a:ext cx="211138" cy="9461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335" name="Line 79"/>
          <p:cNvSpPr>
            <a:spLocks noChangeShapeType="1"/>
          </p:cNvSpPr>
          <p:nvPr/>
        </p:nvSpPr>
        <p:spPr bwMode="auto">
          <a:xfrm>
            <a:off x="1046163" y="6607175"/>
            <a:ext cx="18446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66856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6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917" grpId="0" animBg="1"/>
      <p:bldP spid="369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7" name="Rectangle 37"/>
          <p:cNvSpPr>
            <a:spLocks noChangeArrowheads="1"/>
          </p:cNvSpPr>
          <p:nvPr/>
        </p:nvSpPr>
        <p:spPr bwMode="auto">
          <a:xfrm>
            <a:off x="6477000" y="4572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58" name="Rectangle 48"/>
          <p:cNvSpPr>
            <a:spLocks noChangeArrowheads="1"/>
          </p:cNvSpPr>
          <p:nvPr/>
        </p:nvSpPr>
        <p:spPr bwMode="auto">
          <a:xfrm>
            <a:off x="228600" y="1524000"/>
            <a:ext cx="8610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None/>
            </a:pPr>
            <a:endParaRPr lang="en-US" sz="4800">
              <a:latin typeface="Candara" pitchFamily="34" charset="0"/>
            </a:endParaRPr>
          </a:p>
        </p:txBody>
      </p:sp>
      <p:sp>
        <p:nvSpPr>
          <p:cNvPr id="13359" name="Rectangle 49"/>
          <p:cNvSpPr>
            <a:spLocks noChangeArrowheads="1"/>
          </p:cNvSpPr>
          <p:nvPr/>
        </p:nvSpPr>
        <p:spPr bwMode="auto">
          <a:xfrm>
            <a:off x="152400" y="208334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7200" b="1" dirty="0" smtClean="0">
                <a:latin typeface="Candara" pitchFamily="34" charset="0"/>
              </a:rPr>
              <a:t>Landsat 7 </a:t>
            </a:r>
            <a:r>
              <a:rPr lang="en-US" sz="7200" b="1" dirty="0">
                <a:latin typeface="Candara" pitchFamily="34" charset="0"/>
              </a:rPr>
              <a:t>Program</a:t>
            </a:r>
          </a:p>
        </p:txBody>
      </p:sp>
      <p:sp>
        <p:nvSpPr>
          <p:cNvPr id="13360" name="Rectangle 50"/>
          <p:cNvSpPr>
            <a:spLocks noChangeArrowheads="1"/>
          </p:cNvSpPr>
          <p:nvPr/>
        </p:nvSpPr>
        <p:spPr bwMode="auto">
          <a:xfrm>
            <a:off x="152400" y="2819400"/>
            <a:ext cx="47625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4000" dirty="0">
                <a:latin typeface="Candara" pitchFamily="34" charset="0"/>
              </a:rPr>
              <a:t>Temporal: 16 days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4000" dirty="0">
                <a:latin typeface="Candara" pitchFamily="34" charset="0"/>
              </a:rPr>
              <a:t>Spectral: 4-8 bands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4000" dirty="0">
                <a:latin typeface="Candara" pitchFamily="34" charset="0"/>
              </a:rPr>
              <a:t>Spatial: 30 </a:t>
            </a:r>
            <a:r>
              <a:rPr lang="en-US" sz="4000" dirty="0" smtClean="0">
                <a:latin typeface="Candara" pitchFamily="34" charset="0"/>
              </a:rPr>
              <a:t>m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3200" dirty="0" smtClean="0">
                <a:latin typeface="Candara" pitchFamily="34" charset="0"/>
              </a:rPr>
              <a:t>http://earthobservatory.nasa.gov/Features/Landsat/</a:t>
            </a:r>
            <a:endParaRPr lang="en-US" sz="3200" dirty="0">
              <a:latin typeface="Candara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None/>
            </a:pPr>
            <a:endParaRPr lang="en-US" sz="4000" dirty="0">
              <a:latin typeface="Candara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endParaRPr lang="en-US" sz="4000" dirty="0">
              <a:latin typeface="Candara" pitchFamily="34" charset="0"/>
            </a:endParaRPr>
          </a:p>
          <a:p>
            <a:pPr>
              <a:spcBef>
                <a:spcPct val="20000"/>
              </a:spcBef>
              <a:buClr>
                <a:srgbClr val="FF9900"/>
              </a:buClr>
              <a:buSzPct val="125000"/>
            </a:pPr>
            <a:endParaRPr lang="en-US" sz="4000" dirty="0">
              <a:latin typeface="Candara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endParaRPr lang="en-US" sz="4000" dirty="0">
              <a:latin typeface="Candara" pitchFamily="34" charset="0"/>
            </a:endParaRPr>
          </a:p>
        </p:txBody>
      </p:sp>
      <p:pic>
        <p:nvPicPr>
          <p:cNvPr id="13362" name="Picture 57" descr="l7scan.gif (947×847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06" t="4956" r="15820" b="16948"/>
          <a:stretch>
            <a:fillRect/>
          </a:stretch>
        </p:blipFill>
        <p:spPr bwMode="auto">
          <a:xfrm>
            <a:off x="5867400" y="3962400"/>
            <a:ext cx="2971800" cy="2600514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363" name="Rectangle 58"/>
          <p:cNvSpPr>
            <a:spLocks noChangeArrowheads="1"/>
          </p:cNvSpPr>
          <p:nvPr/>
        </p:nvSpPr>
        <p:spPr bwMode="auto">
          <a:xfrm>
            <a:off x="155610" y="1600200"/>
            <a:ext cx="4608512" cy="2492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4000" dirty="0">
                <a:latin typeface="Candara" pitchFamily="34" charset="0"/>
              </a:rPr>
              <a:t>Land cover and land cover </a:t>
            </a:r>
            <a:r>
              <a:rPr lang="en-US" sz="4000" dirty="0" smtClean="0">
                <a:latin typeface="Candara" pitchFamily="34" charset="0"/>
              </a:rPr>
              <a:t>change</a:t>
            </a:r>
            <a:endParaRPr lang="en-US" sz="4000" dirty="0">
              <a:latin typeface="Candara" pitchFamily="34" charset="0"/>
            </a:endParaRPr>
          </a:p>
          <a:p>
            <a:pPr>
              <a:spcBef>
                <a:spcPct val="20000"/>
              </a:spcBef>
              <a:buClr>
                <a:srgbClr val="FF9900"/>
              </a:buClr>
              <a:buSzPct val="125000"/>
            </a:pPr>
            <a:endParaRPr lang="en-US" sz="4000" dirty="0">
              <a:latin typeface="Candara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endParaRPr lang="en-US" sz="4000" dirty="0">
              <a:latin typeface="Candara" pitchFamily="34" charset="0"/>
            </a:endParaRPr>
          </a:p>
        </p:txBody>
      </p:sp>
      <p:pic>
        <p:nvPicPr>
          <p:cNvPr id="13364" name="Picture 5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1599" y="1654518"/>
            <a:ext cx="3598151" cy="2765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7621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2" name="Rectangle 48"/>
          <p:cNvSpPr>
            <a:spLocks noChangeArrowheads="1"/>
          </p:cNvSpPr>
          <p:nvPr/>
        </p:nvSpPr>
        <p:spPr bwMode="auto">
          <a:xfrm>
            <a:off x="228600" y="1524000"/>
            <a:ext cx="8610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None/>
            </a:pPr>
            <a:endParaRPr lang="en-US" sz="4800">
              <a:latin typeface="Candara" pitchFamily="34" charset="0"/>
            </a:endParaRPr>
          </a:p>
        </p:txBody>
      </p:sp>
      <p:sp>
        <p:nvSpPr>
          <p:cNvPr id="14383" name="Rectangle 49"/>
          <p:cNvSpPr>
            <a:spLocks noChangeArrowheads="1"/>
          </p:cNvSpPr>
          <p:nvPr/>
        </p:nvSpPr>
        <p:spPr bwMode="auto">
          <a:xfrm>
            <a:off x="152400" y="228600"/>
            <a:ext cx="9067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sz="4800" b="1" dirty="0">
                <a:latin typeface="Candara" pitchFamily="34" charset="0"/>
              </a:rPr>
              <a:t>MODIS </a:t>
            </a:r>
            <a:r>
              <a:rPr lang="en-US" sz="3600" b="1" dirty="0">
                <a:latin typeface="Candara" pitchFamily="34" charset="0"/>
              </a:rPr>
              <a:t>(</a:t>
            </a:r>
            <a:r>
              <a:rPr lang="en-US" sz="3200" dirty="0">
                <a:latin typeface="Candara" pitchFamily="34" charset="0"/>
              </a:rPr>
              <a:t>on </a:t>
            </a:r>
            <a:r>
              <a:rPr lang="en-US" sz="3200" dirty="0" smtClean="0">
                <a:latin typeface="Candara" pitchFamily="34" charset="0"/>
              </a:rPr>
              <a:t>2 satellites,  </a:t>
            </a:r>
            <a:r>
              <a:rPr lang="en-US" sz="3600" i="1" u="sng" dirty="0" smtClean="0"/>
              <a:t>Mod</a:t>
            </a:r>
            <a:r>
              <a:rPr lang="en-US" sz="3600" dirty="0" smtClean="0"/>
              <a:t>erate Resolution </a:t>
            </a:r>
            <a:r>
              <a:rPr lang="en-US" sz="3600" i="1" u="sng" dirty="0" smtClean="0"/>
              <a:t>I</a:t>
            </a:r>
            <a:r>
              <a:rPr lang="en-US" sz="3600" dirty="0" smtClean="0"/>
              <a:t>maging </a:t>
            </a:r>
            <a:r>
              <a:rPr lang="en-US" sz="3600" i="1" u="sng" dirty="0" err="1" smtClean="0"/>
              <a:t>S</a:t>
            </a:r>
            <a:r>
              <a:rPr lang="en-US" sz="3600" dirty="0" err="1" smtClean="0"/>
              <a:t>pectroradiometer</a:t>
            </a:r>
            <a:r>
              <a:rPr lang="en-US" sz="3600" dirty="0" smtClean="0"/>
              <a:t>)</a:t>
            </a:r>
          </a:p>
        </p:txBody>
      </p:sp>
      <p:sp>
        <p:nvSpPr>
          <p:cNvPr id="53298" name="Rectangle 50"/>
          <p:cNvSpPr>
            <a:spLocks noChangeArrowheads="1"/>
          </p:cNvSpPr>
          <p:nvPr/>
        </p:nvSpPr>
        <p:spPr bwMode="auto">
          <a:xfrm>
            <a:off x="259080" y="1447800"/>
            <a:ext cx="9525000" cy="2262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4000" dirty="0">
                <a:latin typeface="Candara" pitchFamily="34" charset="0"/>
              </a:rPr>
              <a:t>Temporal: Daily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4000" dirty="0">
                <a:latin typeface="Candara" pitchFamily="34" charset="0"/>
              </a:rPr>
              <a:t>Spectral: 36 bands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4000" dirty="0">
                <a:latin typeface="Candara" pitchFamily="34" charset="0"/>
              </a:rPr>
              <a:t>Spatial: 250-1000 </a:t>
            </a:r>
            <a:r>
              <a:rPr lang="en-US" sz="4000" dirty="0" smtClean="0">
                <a:latin typeface="Candara" pitchFamily="34" charset="0"/>
              </a:rPr>
              <a:t>m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3200" dirty="0" smtClean="0">
                <a:latin typeface="Candara" pitchFamily="34" charset="0"/>
              </a:rPr>
              <a:t>http://modis.gsfc.nasa.gov/about</a:t>
            </a:r>
            <a:endParaRPr lang="en-US" sz="3200" dirty="0">
              <a:latin typeface="Candara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None/>
            </a:pPr>
            <a:endParaRPr lang="en-US" sz="4000" dirty="0">
              <a:latin typeface="Candara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endParaRPr lang="en-US" sz="4000" dirty="0">
              <a:latin typeface="Candara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endParaRPr lang="en-US" sz="4000" dirty="0">
              <a:latin typeface="Candara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endParaRPr lang="en-US" sz="4000" dirty="0">
              <a:latin typeface="Candara" pitchFamily="34" charset="0"/>
            </a:endParaRPr>
          </a:p>
        </p:txBody>
      </p:sp>
      <p:sp>
        <p:nvSpPr>
          <p:cNvPr id="14385" name="Rectangle 53"/>
          <p:cNvSpPr>
            <a:spLocks noChangeArrowheads="1"/>
          </p:cNvSpPr>
          <p:nvPr/>
        </p:nvSpPr>
        <p:spPr bwMode="auto">
          <a:xfrm>
            <a:off x="4953000" y="1590832"/>
            <a:ext cx="4608512" cy="223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4000" dirty="0">
                <a:latin typeface="Candara" pitchFamily="34" charset="0"/>
              </a:rPr>
              <a:t>Global land cover and ocean RS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4000" dirty="0">
                <a:latin typeface="Candara" pitchFamily="34" charset="0"/>
              </a:rPr>
              <a:t>Fire monitoring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endParaRPr lang="en-US" sz="4000" dirty="0">
              <a:latin typeface="Candara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endParaRPr lang="en-US" sz="4000" dirty="0">
              <a:latin typeface="Candara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endParaRPr lang="en-US" sz="4000" dirty="0">
              <a:latin typeface="Candara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endParaRPr lang="en-US" sz="4000" dirty="0">
              <a:latin typeface="Candara" pitchFamily="34" charset="0"/>
            </a:endParaRPr>
          </a:p>
        </p:txBody>
      </p:sp>
      <p:pic>
        <p:nvPicPr>
          <p:cNvPr id="14386" name="Picture 2" descr="modis_fcir_westu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9199" y="4178372"/>
            <a:ext cx="2941887" cy="260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7" name="Picture 56" descr="global_animation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178372"/>
            <a:ext cx="3255962" cy="2515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9165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457200"/>
            <a:ext cx="8229600" cy="1143000"/>
          </a:xfrm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en-US" sz="7200" b="1" dirty="0" smtClean="0">
                <a:solidFill>
                  <a:schemeClr val="tx1"/>
                </a:solidFill>
                <a:latin typeface="Candara" pitchFamily="34" charset="0"/>
              </a:rPr>
              <a:t>Outline</a:t>
            </a:r>
          </a:p>
        </p:txBody>
      </p:sp>
      <p:sp>
        <p:nvSpPr>
          <p:cNvPr id="3119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609600" y="1524000"/>
            <a:ext cx="7848600" cy="5105400"/>
          </a:xfrm>
          <a:prstGeom prst="rect">
            <a:avLst/>
          </a:prstGeom>
          <a:noFill/>
        </p:spPr>
        <p:txBody>
          <a:bodyPr>
            <a:normAutofit fontScale="92500" lnSpcReduction="20000"/>
          </a:bodyPr>
          <a:lstStyle/>
          <a:p>
            <a:pPr eaLnBrk="1" hangingPunct="1">
              <a:buClr>
                <a:srgbClr val="FFC000"/>
              </a:buClr>
              <a:buSzPct val="125000"/>
              <a:buFont typeface="Wingdings" pitchFamily="2" charset="2"/>
              <a:buChar char="§"/>
            </a:pPr>
            <a:r>
              <a:rPr lang="en-US" sz="4800" dirty="0" smtClean="0">
                <a:latin typeface="Candara" pitchFamily="34" charset="0"/>
              </a:rPr>
              <a:t>What is remote sensing?</a:t>
            </a:r>
          </a:p>
          <a:p>
            <a:pPr eaLnBrk="1" hangingPunct="1">
              <a:buClr>
                <a:srgbClr val="FFC000"/>
              </a:buClr>
              <a:buSzPct val="125000"/>
              <a:buFont typeface="Wingdings" pitchFamily="2" charset="2"/>
              <a:buChar char="§"/>
            </a:pPr>
            <a:r>
              <a:rPr lang="en-US" sz="4800" dirty="0" smtClean="0">
                <a:latin typeface="Candara" pitchFamily="34" charset="0"/>
              </a:rPr>
              <a:t>What role does the electromagnetic spectrum play in satellite imagery?</a:t>
            </a:r>
          </a:p>
          <a:p>
            <a:pPr>
              <a:buClr>
                <a:srgbClr val="FFC000"/>
              </a:buClr>
              <a:buSzPct val="125000"/>
              <a:buFont typeface="Wingdings" pitchFamily="2" charset="2"/>
              <a:buChar char="§"/>
            </a:pPr>
            <a:r>
              <a:rPr lang="en-US" sz="4800" dirty="0" smtClean="0">
                <a:latin typeface="Candara" pitchFamily="34" charset="0"/>
              </a:rPr>
              <a:t>How does remote sensing work</a:t>
            </a:r>
            <a:r>
              <a:rPr lang="en-US" sz="4800" dirty="0" smtClean="0">
                <a:latin typeface="Candara" pitchFamily="34" charset="0"/>
              </a:rPr>
              <a:t>?</a:t>
            </a:r>
            <a:endParaRPr lang="en-US" sz="4800" dirty="0" smtClean="0">
              <a:latin typeface="Candara" pitchFamily="34" charset="0"/>
            </a:endParaRPr>
          </a:p>
          <a:p>
            <a:pPr eaLnBrk="1" hangingPunct="1">
              <a:buClr>
                <a:srgbClr val="FFC000"/>
              </a:buClr>
              <a:buSzPct val="125000"/>
              <a:buFont typeface="Wingdings" pitchFamily="2" charset="2"/>
              <a:buChar char="§"/>
            </a:pPr>
            <a:r>
              <a:rPr lang="en-US" sz="4800" dirty="0" smtClean="0">
                <a:latin typeface="Candara" pitchFamily="34" charset="0"/>
              </a:rPr>
              <a:t> </a:t>
            </a:r>
            <a:r>
              <a:rPr lang="en-US" sz="4800" dirty="0" smtClean="0">
                <a:latin typeface="Candara" pitchFamily="34" charset="0"/>
              </a:rPr>
              <a:t>How can satellite imagery be applied </a:t>
            </a:r>
            <a:r>
              <a:rPr lang="en-US" sz="4800" dirty="0" smtClean="0">
                <a:latin typeface="Candara" pitchFamily="34" charset="0"/>
              </a:rPr>
              <a:t>to climate </a:t>
            </a:r>
            <a:r>
              <a:rPr lang="en-US" sz="4800" dirty="0" smtClean="0">
                <a:latin typeface="Candara" pitchFamily="34" charset="0"/>
              </a:rPr>
              <a:t>change?</a:t>
            </a:r>
            <a:endParaRPr lang="en-US" sz="4800" dirty="0" smtClean="0"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309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06" name="Rectangle 48"/>
          <p:cNvSpPr>
            <a:spLocks noChangeArrowheads="1"/>
          </p:cNvSpPr>
          <p:nvPr/>
        </p:nvSpPr>
        <p:spPr bwMode="auto">
          <a:xfrm>
            <a:off x="228600" y="1524000"/>
            <a:ext cx="8610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None/>
            </a:pPr>
            <a:endParaRPr lang="en-US" sz="4800">
              <a:latin typeface="Candara" pitchFamily="34" charset="0"/>
            </a:endParaRPr>
          </a:p>
        </p:txBody>
      </p:sp>
      <p:sp>
        <p:nvSpPr>
          <p:cNvPr id="15407" name="Rectangle 49"/>
          <p:cNvSpPr>
            <a:spLocks noChangeArrowheads="1"/>
          </p:cNvSpPr>
          <p:nvPr/>
        </p:nvSpPr>
        <p:spPr bwMode="auto">
          <a:xfrm>
            <a:off x="403860" y="10668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6600" b="1" dirty="0" smtClean="0">
                <a:latin typeface="Candara" pitchFamily="34" charset="0"/>
              </a:rPr>
              <a:t>IKONOS- </a:t>
            </a:r>
            <a:r>
              <a:rPr lang="en-US" sz="5400" dirty="0" smtClean="0">
                <a:latin typeface="Candara" pitchFamily="34" charset="0"/>
              </a:rPr>
              <a:t>commercial</a:t>
            </a:r>
            <a:endParaRPr lang="en-US" sz="5400" dirty="0">
              <a:latin typeface="Candara" pitchFamily="34" charset="0"/>
            </a:endParaRPr>
          </a:p>
        </p:txBody>
      </p:sp>
      <p:sp>
        <p:nvSpPr>
          <p:cNvPr id="15408" name="Rectangle 50"/>
          <p:cNvSpPr>
            <a:spLocks noChangeArrowheads="1"/>
          </p:cNvSpPr>
          <p:nvPr/>
        </p:nvSpPr>
        <p:spPr bwMode="auto">
          <a:xfrm>
            <a:off x="228600" y="1447800"/>
            <a:ext cx="75438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4000" dirty="0">
                <a:latin typeface="Candara" pitchFamily="34" charset="0"/>
              </a:rPr>
              <a:t>Temporal: On Demand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4000" dirty="0">
                <a:latin typeface="Candara" pitchFamily="34" charset="0"/>
              </a:rPr>
              <a:t>Spectral: 4 </a:t>
            </a:r>
            <a:r>
              <a:rPr lang="en-US" sz="4000" dirty="0" smtClean="0">
                <a:latin typeface="Candara" pitchFamily="34" charset="0"/>
              </a:rPr>
              <a:t>bands,</a:t>
            </a:r>
          </a:p>
          <a:p>
            <a:pPr>
              <a:spcBef>
                <a:spcPct val="20000"/>
              </a:spcBef>
              <a:buClr>
                <a:srgbClr val="FF9900"/>
              </a:buClr>
              <a:buSzPct val="125000"/>
            </a:pPr>
            <a:r>
              <a:rPr lang="en-US" sz="4000" dirty="0" smtClean="0">
                <a:latin typeface="Candara" pitchFamily="34" charset="0"/>
              </a:rPr>
              <a:t>    panchromatic</a:t>
            </a:r>
            <a:endParaRPr lang="en-US" sz="4000" dirty="0">
              <a:latin typeface="Candara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4000" dirty="0">
                <a:latin typeface="Candara" pitchFamily="34" charset="0"/>
              </a:rPr>
              <a:t>Spatial: 1-4 </a:t>
            </a:r>
            <a:r>
              <a:rPr lang="en-US" sz="4000" dirty="0" smtClean="0">
                <a:latin typeface="Candara" pitchFamily="34" charset="0"/>
              </a:rPr>
              <a:t>m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4000" dirty="0" smtClean="0">
                <a:latin typeface="Candara" pitchFamily="34" charset="0"/>
              </a:rPr>
              <a:t>Local land cover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3200" dirty="0" smtClean="0">
                <a:latin typeface="Candara" pitchFamily="34" charset="0"/>
              </a:rPr>
              <a:t>http://www.satimagingcorp.com/gallery-ikonos.html</a:t>
            </a:r>
            <a:endParaRPr lang="en-US" sz="3200" dirty="0">
              <a:latin typeface="Candara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None/>
            </a:pPr>
            <a:endParaRPr lang="en-US" sz="4000" dirty="0">
              <a:latin typeface="Candara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endParaRPr lang="en-US" sz="4000" dirty="0">
              <a:latin typeface="Candara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endParaRPr lang="en-US" sz="4000" dirty="0">
              <a:latin typeface="Candara" pitchFamily="34" charset="0"/>
            </a:endParaRPr>
          </a:p>
        </p:txBody>
      </p:sp>
      <p:pic>
        <p:nvPicPr>
          <p:cNvPr id="15410" name="Picture 57" descr="resolution-landsat-tm5-ikono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28" y="2209800"/>
            <a:ext cx="4415472" cy="2579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5818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5" name="Rectangle 13"/>
          <p:cNvSpPr>
            <a:spLocks noChangeArrowheads="1"/>
          </p:cNvSpPr>
          <p:nvPr/>
        </p:nvSpPr>
        <p:spPr bwMode="auto">
          <a:xfrm>
            <a:off x="1295400" y="4572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401" name="Rectangle 19"/>
          <p:cNvSpPr>
            <a:spLocks noChangeArrowheads="1"/>
          </p:cNvSpPr>
          <p:nvPr/>
        </p:nvSpPr>
        <p:spPr bwMode="auto">
          <a:xfrm>
            <a:off x="2590800" y="4572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407" name="Rectangle 25"/>
          <p:cNvSpPr>
            <a:spLocks noChangeArrowheads="1"/>
          </p:cNvSpPr>
          <p:nvPr/>
        </p:nvSpPr>
        <p:spPr bwMode="auto">
          <a:xfrm>
            <a:off x="3886200" y="4572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413" name="Rectangle 31"/>
          <p:cNvSpPr>
            <a:spLocks noChangeArrowheads="1"/>
          </p:cNvSpPr>
          <p:nvPr/>
        </p:nvSpPr>
        <p:spPr bwMode="auto">
          <a:xfrm>
            <a:off x="5181600" y="4572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416" name="Rectangle 34"/>
          <p:cNvSpPr>
            <a:spLocks noChangeArrowheads="1"/>
          </p:cNvSpPr>
          <p:nvPr/>
        </p:nvSpPr>
        <p:spPr bwMode="auto">
          <a:xfrm>
            <a:off x="5181600" y="4572000"/>
            <a:ext cx="1295400" cy="1143000"/>
          </a:xfrm>
          <a:prstGeom prst="rect">
            <a:avLst/>
          </a:prstGeom>
          <a:gradFill rotWithShape="1">
            <a:gsLst>
              <a:gs pos="0">
                <a:srgbClr val="71A0FF"/>
              </a:gs>
              <a:gs pos="100000">
                <a:srgbClr val="A9C6FF"/>
              </a:gs>
            </a:gsLst>
            <a:lin ang="2700000" scaled="1"/>
          </a:gradFill>
          <a:ln w="9525">
            <a:solidFill>
              <a:srgbClr val="729DF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19" name="Rectangle 37"/>
          <p:cNvSpPr>
            <a:spLocks noChangeArrowheads="1"/>
          </p:cNvSpPr>
          <p:nvPr/>
        </p:nvSpPr>
        <p:spPr bwMode="auto">
          <a:xfrm>
            <a:off x="6477000" y="4572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431" name="Rectangle 49"/>
          <p:cNvSpPr>
            <a:spLocks noChangeArrowheads="1"/>
          </p:cNvSpPr>
          <p:nvPr/>
        </p:nvSpPr>
        <p:spPr bwMode="auto">
          <a:xfrm>
            <a:off x="419100" y="49212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6600" b="1" dirty="0">
                <a:latin typeface="Candara" pitchFamily="34" charset="0"/>
              </a:rPr>
              <a:t>JASON (Active)</a:t>
            </a:r>
          </a:p>
        </p:txBody>
      </p:sp>
      <p:sp>
        <p:nvSpPr>
          <p:cNvPr id="16432" name="Rectangle 50"/>
          <p:cNvSpPr>
            <a:spLocks noChangeArrowheads="1"/>
          </p:cNvSpPr>
          <p:nvPr/>
        </p:nvSpPr>
        <p:spPr bwMode="auto">
          <a:xfrm>
            <a:off x="266700" y="990600"/>
            <a:ext cx="86487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3600" dirty="0">
                <a:latin typeface="Candara" pitchFamily="34" charset="0"/>
              </a:rPr>
              <a:t>Temporal: 10 days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3600" dirty="0">
                <a:latin typeface="Candara" pitchFamily="34" charset="0"/>
              </a:rPr>
              <a:t>Spectral:  NA (Active)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3600" dirty="0">
                <a:latin typeface="Candara" pitchFamily="34" charset="0"/>
              </a:rPr>
              <a:t>Spatial: ~ 2 </a:t>
            </a:r>
            <a:r>
              <a:rPr lang="en-US" sz="3600" dirty="0" smtClean="0">
                <a:latin typeface="Candara" pitchFamily="34" charset="0"/>
              </a:rPr>
              <a:t>km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2800" dirty="0" smtClean="0">
                <a:latin typeface="Candara" pitchFamily="34" charset="0"/>
              </a:rPr>
              <a:t>http://ilrs.gsfc.nasa.gov/satellite_missions/list_of_satellites/jas2_general.html</a:t>
            </a:r>
            <a:endParaRPr lang="en-US" sz="2800" dirty="0">
              <a:latin typeface="Candara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None/>
            </a:pPr>
            <a:endParaRPr lang="en-US" sz="4000" dirty="0">
              <a:latin typeface="Candara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endParaRPr lang="en-US" sz="4000" dirty="0">
              <a:latin typeface="Candara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endParaRPr lang="en-US" sz="4000" dirty="0">
              <a:latin typeface="Candara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endParaRPr lang="en-US" sz="4000" dirty="0">
              <a:latin typeface="Candara" pitchFamily="34" charset="0"/>
            </a:endParaRPr>
          </a:p>
        </p:txBody>
      </p:sp>
      <p:sp>
        <p:nvSpPr>
          <p:cNvPr id="16433" name="Rectangle 53"/>
          <p:cNvSpPr>
            <a:spLocks noChangeArrowheads="1"/>
          </p:cNvSpPr>
          <p:nvPr/>
        </p:nvSpPr>
        <p:spPr bwMode="auto">
          <a:xfrm>
            <a:off x="5181600" y="990600"/>
            <a:ext cx="4608512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3600" dirty="0">
                <a:latin typeface="Candara" pitchFamily="34" charset="0"/>
              </a:rPr>
              <a:t>Sea level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endParaRPr lang="en-US" sz="4000" dirty="0">
              <a:latin typeface="Candara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endParaRPr lang="en-US" sz="4000" dirty="0">
              <a:latin typeface="Candara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endParaRPr lang="en-US" sz="4000" dirty="0">
              <a:latin typeface="Candara" pitchFamily="34" charset="0"/>
            </a:endParaRPr>
          </a:p>
        </p:txBody>
      </p:sp>
      <p:pic>
        <p:nvPicPr>
          <p:cNvPr id="16434" name="Picture 57" descr="81a36a0100eb56f739df3befa5cc_grand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3237" y="3886835"/>
            <a:ext cx="2879725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35" name="Picture 59" descr="600-OSTM-20070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537" b="14024"/>
          <a:stretch>
            <a:fillRect/>
          </a:stretch>
        </p:blipFill>
        <p:spPr bwMode="auto">
          <a:xfrm>
            <a:off x="3787140" y="3886835"/>
            <a:ext cx="4524375" cy="287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4699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4572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1295400" y="4572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09" name="Rectangle 29"/>
          <p:cNvSpPr>
            <a:spLocks noChangeArrowheads="1"/>
          </p:cNvSpPr>
          <p:nvPr/>
        </p:nvSpPr>
        <p:spPr bwMode="auto">
          <a:xfrm>
            <a:off x="5181600" y="4572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10" name="Rectangle 30"/>
          <p:cNvSpPr>
            <a:spLocks noChangeArrowheads="1"/>
          </p:cNvSpPr>
          <p:nvPr/>
        </p:nvSpPr>
        <p:spPr bwMode="auto">
          <a:xfrm>
            <a:off x="5181600" y="5715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12" name="Rectangle 32"/>
          <p:cNvSpPr>
            <a:spLocks noChangeArrowheads="1"/>
          </p:cNvSpPr>
          <p:nvPr/>
        </p:nvSpPr>
        <p:spPr bwMode="auto">
          <a:xfrm>
            <a:off x="5181600" y="4572000"/>
            <a:ext cx="1295400" cy="1143000"/>
          </a:xfrm>
          <a:prstGeom prst="rect">
            <a:avLst/>
          </a:prstGeom>
          <a:gradFill rotWithShape="1">
            <a:gsLst>
              <a:gs pos="0">
                <a:srgbClr val="71A0FF"/>
              </a:gs>
              <a:gs pos="100000">
                <a:srgbClr val="A9C6FF"/>
              </a:gs>
            </a:gsLst>
            <a:lin ang="2700000" scaled="1"/>
          </a:gradFill>
          <a:ln w="9525">
            <a:solidFill>
              <a:srgbClr val="729DF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15" name="Rectangle 35"/>
          <p:cNvSpPr>
            <a:spLocks noChangeArrowheads="1"/>
          </p:cNvSpPr>
          <p:nvPr/>
        </p:nvSpPr>
        <p:spPr bwMode="auto">
          <a:xfrm>
            <a:off x="6477000" y="4572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16" name="Rectangle 36"/>
          <p:cNvSpPr>
            <a:spLocks noChangeArrowheads="1"/>
          </p:cNvSpPr>
          <p:nvPr/>
        </p:nvSpPr>
        <p:spPr bwMode="auto">
          <a:xfrm>
            <a:off x="6477000" y="5715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21" name="Rectangle 41"/>
          <p:cNvSpPr>
            <a:spLocks noChangeArrowheads="1"/>
          </p:cNvSpPr>
          <p:nvPr/>
        </p:nvSpPr>
        <p:spPr bwMode="auto">
          <a:xfrm>
            <a:off x="7772400" y="4572000"/>
            <a:ext cx="13716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22" name="Rectangle 42"/>
          <p:cNvSpPr>
            <a:spLocks noChangeArrowheads="1"/>
          </p:cNvSpPr>
          <p:nvPr/>
        </p:nvSpPr>
        <p:spPr bwMode="auto">
          <a:xfrm>
            <a:off x="7772400" y="5715000"/>
            <a:ext cx="13716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27" name="Rectangle 47"/>
          <p:cNvSpPr>
            <a:spLocks noChangeArrowheads="1"/>
          </p:cNvSpPr>
          <p:nvPr/>
        </p:nvSpPr>
        <p:spPr bwMode="auto">
          <a:xfrm>
            <a:off x="419100" y="-1524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7200" b="1" dirty="0">
                <a:latin typeface="Candara" pitchFamily="34" charset="0"/>
              </a:rPr>
              <a:t>Sensor Platforms</a:t>
            </a:r>
          </a:p>
        </p:txBody>
      </p:sp>
      <p:sp>
        <p:nvSpPr>
          <p:cNvPr id="20528" name="Rectangle 48"/>
          <p:cNvSpPr>
            <a:spLocks noChangeArrowheads="1"/>
          </p:cNvSpPr>
          <p:nvPr/>
        </p:nvSpPr>
        <p:spPr bwMode="auto">
          <a:xfrm>
            <a:off x="-190500" y="1295400"/>
            <a:ext cx="95250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4000" dirty="0">
                <a:latin typeface="Candara" pitchFamily="34" charset="0"/>
              </a:rPr>
              <a:t>Pigeons, Planes, and Satellites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None/>
            </a:pPr>
            <a:endParaRPr lang="en-US" sz="4000" dirty="0">
              <a:latin typeface="Candara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None/>
            </a:pPr>
            <a:endParaRPr lang="en-US" sz="4000" dirty="0">
              <a:latin typeface="Candara" pitchFamily="34" charset="0"/>
            </a:endParaRPr>
          </a:p>
        </p:txBody>
      </p:sp>
      <p:pic>
        <p:nvPicPr>
          <p:cNvPr id="20529" name="Picture 49" descr="http://upload.wikimedia.org/wikipedia/commons/d/d7/Pigeon_photographers_and_aerial_photograph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92480"/>
            <a:ext cx="9144000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0" name="Picture 50" descr="http://www.georgiaaerial.com/images/equipment/LMK2000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17975"/>
            <a:ext cx="4114800" cy="274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1" name="Picture 51" descr="cessn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42" t="24297" r="4411" b="6139"/>
          <a:stretch>
            <a:fillRect/>
          </a:stretch>
        </p:blipFill>
        <p:spPr bwMode="auto">
          <a:xfrm>
            <a:off x="4038600" y="4114800"/>
            <a:ext cx="5105400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4800" y="3276600"/>
            <a:ext cx="87160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/>
              <a:t>Pigeons, planes, and satellites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xmlns="" val="268013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26" name="Rectangle 24"/>
          <p:cNvSpPr>
            <a:spLocks noChangeArrowheads="1"/>
          </p:cNvSpPr>
          <p:nvPr/>
        </p:nvSpPr>
        <p:spPr bwMode="auto">
          <a:xfrm>
            <a:off x="3886200" y="3429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27" name="Rectangle 25"/>
          <p:cNvSpPr>
            <a:spLocks noChangeArrowheads="1"/>
          </p:cNvSpPr>
          <p:nvPr/>
        </p:nvSpPr>
        <p:spPr bwMode="auto">
          <a:xfrm>
            <a:off x="3886200" y="4572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28" name="Rectangle 26"/>
          <p:cNvSpPr>
            <a:spLocks noChangeArrowheads="1"/>
          </p:cNvSpPr>
          <p:nvPr/>
        </p:nvSpPr>
        <p:spPr bwMode="auto">
          <a:xfrm>
            <a:off x="3886200" y="5715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33" name="Rectangle 31"/>
          <p:cNvSpPr>
            <a:spLocks noChangeArrowheads="1"/>
          </p:cNvSpPr>
          <p:nvPr/>
        </p:nvSpPr>
        <p:spPr bwMode="auto">
          <a:xfrm>
            <a:off x="5181600" y="4572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34" name="Rectangle 32"/>
          <p:cNvSpPr>
            <a:spLocks noChangeArrowheads="1"/>
          </p:cNvSpPr>
          <p:nvPr/>
        </p:nvSpPr>
        <p:spPr bwMode="auto">
          <a:xfrm>
            <a:off x="5181600" y="5715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36" name="Rectangle 34"/>
          <p:cNvSpPr>
            <a:spLocks noChangeArrowheads="1"/>
          </p:cNvSpPr>
          <p:nvPr/>
        </p:nvSpPr>
        <p:spPr bwMode="auto">
          <a:xfrm>
            <a:off x="5181600" y="4572000"/>
            <a:ext cx="1295400" cy="1143000"/>
          </a:xfrm>
          <a:prstGeom prst="rect">
            <a:avLst/>
          </a:prstGeom>
          <a:gradFill rotWithShape="1">
            <a:gsLst>
              <a:gs pos="0">
                <a:srgbClr val="71A0FF"/>
              </a:gs>
              <a:gs pos="100000">
                <a:srgbClr val="A9C6FF"/>
              </a:gs>
            </a:gsLst>
            <a:lin ang="2700000" scaled="1"/>
          </a:gradFill>
          <a:ln w="9525">
            <a:solidFill>
              <a:srgbClr val="729DF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50" name="Rectangle 49"/>
          <p:cNvSpPr>
            <a:spLocks noChangeArrowheads="1"/>
          </p:cNvSpPr>
          <p:nvPr/>
        </p:nvSpPr>
        <p:spPr bwMode="auto">
          <a:xfrm>
            <a:off x="2209656" y="457200"/>
            <a:ext cx="662954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FF9900"/>
              </a:buClr>
              <a:buSzPct val="125000"/>
            </a:pPr>
            <a:r>
              <a:rPr lang="en-US" sz="4000" dirty="0" smtClean="0">
                <a:latin typeface="Candara" pitchFamily="34" charset="0"/>
              </a:rPr>
              <a:t>How </a:t>
            </a:r>
            <a:r>
              <a:rPr lang="en-US" sz="4000" dirty="0">
                <a:latin typeface="Candara" pitchFamily="34" charset="0"/>
              </a:rPr>
              <a:t>might scientists use IR data to study the earth’s surface?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endParaRPr lang="en-US" sz="4000" dirty="0">
              <a:latin typeface="Candara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None/>
            </a:pPr>
            <a:endParaRPr lang="en-US" sz="4000" dirty="0">
              <a:latin typeface="Candara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None/>
            </a:pPr>
            <a:endParaRPr lang="en-US" sz="4800" dirty="0">
              <a:latin typeface="Candara" pitchFamily="34" charset="0"/>
            </a:endParaRPr>
          </a:p>
        </p:txBody>
      </p:sp>
      <p:sp>
        <p:nvSpPr>
          <p:cNvPr id="21551" name="Rectangle 51"/>
          <p:cNvSpPr>
            <a:spLocks noChangeArrowheads="1"/>
          </p:cNvSpPr>
          <p:nvPr/>
        </p:nvSpPr>
        <p:spPr bwMode="auto">
          <a:xfrm>
            <a:off x="419100" y="2286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en-US" sz="7200" b="1" dirty="0">
              <a:latin typeface="Candara" pitchFamily="34" charset="0"/>
            </a:endParaRPr>
          </a:p>
        </p:txBody>
      </p:sp>
      <p:pic>
        <p:nvPicPr>
          <p:cNvPr id="21552" name="Picture 55" descr="D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3450" y="2378075"/>
            <a:ext cx="9525" cy="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53" name="Picture 54" descr="Infrared image of Earth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514600"/>
            <a:ext cx="43434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54" name="Text Box 56"/>
          <p:cNvSpPr txBox="1">
            <a:spLocks noChangeArrowheads="1"/>
          </p:cNvSpPr>
          <p:nvPr/>
        </p:nvSpPr>
        <p:spPr bwMode="auto">
          <a:xfrm>
            <a:off x="6673850" y="6415088"/>
            <a:ext cx="2393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/>
              <a:t>Kohrs, Infrared Image</a:t>
            </a:r>
          </a:p>
        </p:txBody>
      </p:sp>
      <p:pic>
        <p:nvPicPr>
          <p:cNvPr id="13" name="Picture 3" descr="C:\Users\whitakd\AppData\Local\Microsoft\Windows\Temporary Internet Files\Content.IE5\454EQF3D\MC900431548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9100" y="289560"/>
            <a:ext cx="1790557" cy="1790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4525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Candara" pitchFamily="34" charset="0"/>
              </a:rPr>
              <a:t>How can satellite imagery be applied to climate change?</a:t>
            </a:r>
            <a:endParaRPr lang="en-US" dirty="0" smtClean="0"/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228600" y="1219200"/>
            <a:ext cx="4648200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571500" indent="-571500" eaLnBrk="1" hangingPunct="1">
              <a:buClr>
                <a:srgbClr val="FFC000"/>
              </a:buClr>
              <a:buSzPct val="125000"/>
              <a:buFont typeface="Wingdings" pitchFamily="2" charset="2"/>
              <a:buChar char="§"/>
            </a:pPr>
            <a:r>
              <a:rPr lang="en-US" sz="4000" dirty="0">
                <a:solidFill>
                  <a:schemeClr val="tx2"/>
                </a:solidFill>
                <a:latin typeface="+mj-lt"/>
              </a:rPr>
              <a:t>Weather </a:t>
            </a:r>
            <a:r>
              <a:rPr lang="en-US" sz="4000" dirty="0" smtClean="0">
                <a:solidFill>
                  <a:schemeClr val="tx2"/>
                </a:solidFill>
                <a:latin typeface="+mj-lt"/>
              </a:rPr>
              <a:t>forecasting</a:t>
            </a:r>
            <a:endParaRPr lang="en-US" sz="4000" dirty="0">
              <a:solidFill>
                <a:schemeClr val="tx2"/>
              </a:solidFill>
              <a:latin typeface="+mj-lt"/>
            </a:endParaRPr>
          </a:p>
          <a:p>
            <a:pPr marL="571500" indent="-571500" eaLnBrk="1" hangingPunct="1">
              <a:buClr>
                <a:srgbClr val="FFC000"/>
              </a:buClr>
              <a:buSzPct val="125000"/>
              <a:buFont typeface="Wingdings" pitchFamily="2" charset="2"/>
              <a:buChar char="§"/>
            </a:pPr>
            <a:r>
              <a:rPr lang="en-US" sz="4000" dirty="0">
                <a:solidFill>
                  <a:schemeClr val="tx2"/>
                </a:solidFill>
                <a:latin typeface="+mj-lt"/>
              </a:rPr>
              <a:t>Storm </a:t>
            </a:r>
            <a:r>
              <a:rPr lang="en-US" sz="4000" dirty="0" smtClean="0">
                <a:solidFill>
                  <a:schemeClr val="tx2"/>
                </a:solidFill>
                <a:latin typeface="+mj-lt"/>
              </a:rPr>
              <a:t>tracking</a:t>
            </a:r>
            <a:endParaRPr lang="en-US" sz="4000" dirty="0">
              <a:solidFill>
                <a:schemeClr val="tx2"/>
              </a:solidFill>
              <a:latin typeface="+mj-lt"/>
            </a:endParaRPr>
          </a:p>
          <a:p>
            <a:pPr marL="571500" indent="-571500" eaLnBrk="1" hangingPunct="1">
              <a:buClr>
                <a:srgbClr val="FFC000"/>
              </a:buClr>
              <a:buSzPct val="125000"/>
              <a:buFont typeface="Wingdings" pitchFamily="2" charset="2"/>
              <a:buChar char="§"/>
            </a:pPr>
            <a:r>
              <a:rPr lang="en-US" sz="4000" dirty="0">
                <a:solidFill>
                  <a:schemeClr val="tx2"/>
                </a:solidFill>
                <a:latin typeface="+mj-lt"/>
              </a:rPr>
              <a:t>Ocean temperature</a:t>
            </a:r>
          </a:p>
          <a:p>
            <a:pPr eaLnBrk="1" hangingPunct="1">
              <a:buClr>
                <a:srgbClr val="FFC000"/>
              </a:buClr>
              <a:buSzPct val="125000"/>
            </a:pPr>
            <a:r>
              <a:rPr lang="en-US" sz="4000" dirty="0" smtClean="0">
                <a:solidFill>
                  <a:schemeClr val="tx2"/>
                </a:solidFill>
                <a:latin typeface="+mj-lt"/>
              </a:rPr>
              <a:t>      </a:t>
            </a:r>
            <a:r>
              <a:rPr lang="en-US" sz="4000" dirty="0" smtClean="0">
                <a:solidFill>
                  <a:schemeClr val="tx2"/>
                </a:solidFill>
                <a:latin typeface="+mj-lt"/>
              </a:rPr>
              <a:t>monitoring</a:t>
            </a:r>
            <a:endParaRPr lang="en-US" sz="4000" dirty="0" smtClean="0">
              <a:solidFill>
                <a:schemeClr val="tx2"/>
              </a:solidFill>
              <a:latin typeface="+mj-lt"/>
            </a:endParaRPr>
          </a:p>
          <a:p>
            <a:pPr marL="571500" indent="-571500" eaLnBrk="1" hangingPunct="1">
              <a:buClr>
                <a:srgbClr val="FFC000"/>
              </a:buClr>
              <a:buSzPct val="125000"/>
              <a:buFont typeface="Wingdings" pitchFamily="2" charset="2"/>
              <a:buChar char="§"/>
            </a:pPr>
            <a:r>
              <a:rPr lang="en-US" sz="4000" dirty="0" smtClean="0">
                <a:solidFill>
                  <a:schemeClr val="tx2"/>
                </a:solidFill>
                <a:latin typeface="+mj-lt"/>
              </a:rPr>
              <a:t>Sea level </a:t>
            </a:r>
            <a:r>
              <a:rPr lang="en-US" sz="4000" dirty="0" smtClean="0">
                <a:solidFill>
                  <a:schemeClr val="tx2"/>
                </a:solidFill>
                <a:latin typeface="+mj-lt"/>
              </a:rPr>
              <a:t>changes</a:t>
            </a:r>
            <a:endParaRPr lang="en-US" sz="4000" dirty="0">
              <a:solidFill>
                <a:schemeClr val="tx2"/>
              </a:solidFill>
              <a:latin typeface="+mj-lt"/>
            </a:endParaRPr>
          </a:p>
          <a:p>
            <a:pPr marL="571500" indent="-571500" eaLnBrk="1" hangingPunct="1">
              <a:buClr>
                <a:srgbClr val="FFC000"/>
              </a:buClr>
              <a:buSzPct val="125000"/>
              <a:buFont typeface="Wingdings" pitchFamily="2" charset="2"/>
              <a:buChar char="§"/>
            </a:pPr>
            <a:r>
              <a:rPr lang="en-US" sz="4000" dirty="0">
                <a:solidFill>
                  <a:schemeClr val="tx2"/>
                </a:solidFill>
                <a:latin typeface="+mj-lt"/>
              </a:rPr>
              <a:t>Large scale land mass changes</a:t>
            </a:r>
            <a:endParaRPr lang="en-US" sz="3200" dirty="0">
              <a:latin typeface="+mj-lt"/>
            </a:endParaRPr>
          </a:p>
        </p:txBody>
      </p:sp>
      <p:pic>
        <p:nvPicPr>
          <p:cNvPr id="11268" name="Picture 4" descr="4060843487.jpeg                                                00073E75Macintosh HD                   C075CDFC: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828800"/>
            <a:ext cx="4267200" cy="328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18982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2819400" y="762000"/>
            <a:ext cx="6096000" cy="838200"/>
          </a:xfrm>
        </p:spPr>
        <p:txBody>
          <a:bodyPr/>
          <a:lstStyle/>
          <a:p>
            <a:pPr eaLnBrk="1" hangingPunct="1"/>
            <a:r>
              <a:rPr lang="en-US" smtClean="0"/>
              <a:t>Aerial Photography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3048000" y="1752600"/>
            <a:ext cx="6096000" cy="4114800"/>
          </a:xfrm>
          <a:prstGeom prst="rect">
            <a:avLst/>
          </a:prstGeom>
        </p:spPr>
        <p:txBody>
          <a:bodyPr>
            <a:noAutofit/>
          </a:bodyPr>
          <a:lstStyle/>
          <a:p>
            <a:pPr eaLnBrk="1" hangingPunct="1">
              <a:buClr>
                <a:srgbClr val="FFC000"/>
              </a:buClr>
              <a:buSzPct val="125000"/>
              <a:buFont typeface="Wingdings" pitchFamily="2" charset="2"/>
              <a:buChar char="§"/>
            </a:pPr>
            <a:r>
              <a:rPr lang="en-US" sz="3600" dirty="0" smtClean="0"/>
              <a:t>Works on the same principles as satellite imagery</a:t>
            </a:r>
          </a:p>
          <a:p>
            <a:pPr eaLnBrk="1" hangingPunct="1">
              <a:buClr>
                <a:srgbClr val="FFC000"/>
              </a:buClr>
              <a:buSzPct val="125000"/>
              <a:buFont typeface="Wingdings" pitchFamily="2" charset="2"/>
              <a:buChar char="§"/>
            </a:pPr>
            <a:r>
              <a:rPr lang="en-US" sz="3600" dirty="0" smtClean="0"/>
              <a:t>Altitude </a:t>
            </a:r>
            <a:r>
              <a:rPr lang="en-US" sz="3600" dirty="0" smtClean="0"/>
              <a:t>is </a:t>
            </a:r>
            <a:r>
              <a:rPr lang="en-US" sz="3600" dirty="0" smtClean="0"/>
              <a:t>less giving better resolution and more details.</a:t>
            </a:r>
          </a:p>
          <a:p>
            <a:pPr eaLnBrk="1" hangingPunct="1">
              <a:buClr>
                <a:srgbClr val="FFC000"/>
              </a:buClr>
              <a:buSzPct val="125000"/>
              <a:buFont typeface="Wingdings" pitchFamily="2" charset="2"/>
              <a:buChar char="§"/>
            </a:pPr>
            <a:r>
              <a:rPr lang="en-US" sz="3600" dirty="0" smtClean="0"/>
              <a:t>Used for change analysis, planning, natural resource management, and land use identification.</a:t>
            </a:r>
          </a:p>
        </p:txBody>
      </p:sp>
      <p:pic>
        <p:nvPicPr>
          <p:cNvPr id="1229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228282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86200"/>
            <a:ext cx="234315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5700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60960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Student Activities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838200" y="1066800"/>
            <a:ext cx="7848600" cy="320040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eaLnBrk="1" hangingPunct="1">
              <a:buClr>
                <a:srgbClr val="FFC000"/>
              </a:buClr>
              <a:buSzPct val="125000"/>
              <a:buFont typeface="Wingdings" pitchFamily="2" charset="2"/>
              <a:buChar char="§"/>
            </a:pPr>
            <a:r>
              <a:rPr lang="en-US" sz="3600" dirty="0" smtClean="0"/>
              <a:t>Spectral Analysis-inquiry exploration</a:t>
            </a:r>
          </a:p>
          <a:p>
            <a:pPr eaLnBrk="1" hangingPunct="1">
              <a:buClr>
                <a:srgbClr val="FFC000"/>
              </a:buClr>
              <a:buSzPct val="125000"/>
              <a:buFont typeface="Wingdings" pitchFamily="2" charset="2"/>
              <a:buChar char="§"/>
            </a:pPr>
            <a:r>
              <a:rPr lang="en-US" sz="3600" dirty="0" smtClean="0"/>
              <a:t>Satellite Imagery-internet</a:t>
            </a:r>
          </a:p>
          <a:p>
            <a:pPr eaLnBrk="1" hangingPunct="1">
              <a:buClr>
                <a:srgbClr val="FFC000"/>
              </a:buClr>
              <a:buSzPct val="125000"/>
              <a:buFont typeface="Wingdings" pitchFamily="2" charset="2"/>
              <a:buChar char="§"/>
            </a:pPr>
            <a:r>
              <a:rPr lang="en-US" sz="3600" dirty="0" smtClean="0"/>
              <a:t>NC </a:t>
            </a:r>
            <a:r>
              <a:rPr lang="en-US" sz="3600" dirty="0" err="1" smtClean="0"/>
              <a:t>OneMap</a:t>
            </a:r>
            <a:r>
              <a:rPr lang="en-US" sz="3600" dirty="0" smtClean="0"/>
              <a:t>-data and imagery</a:t>
            </a:r>
          </a:p>
          <a:p>
            <a:pPr lvl="1">
              <a:buClr>
                <a:srgbClr val="FFC000"/>
              </a:buClr>
              <a:buSzPct val="125000"/>
              <a:buFont typeface="Wingdings" pitchFamily="2" charset="2"/>
              <a:buChar char="§"/>
            </a:pPr>
            <a:r>
              <a:rPr lang="en-US" dirty="0"/>
              <a:t>http://www.nconemap.com/</a:t>
            </a:r>
            <a:endParaRPr lang="en-US" dirty="0" smtClean="0"/>
          </a:p>
          <a:p>
            <a:pPr eaLnBrk="1" hangingPunct="1">
              <a:buClr>
                <a:srgbClr val="FFC000"/>
              </a:buClr>
              <a:buSzPct val="125000"/>
              <a:buFont typeface="Wingdings" pitchFamily="2" charset="2"/>
              <a:buChar char="§"/>
            </a:pPr>
            <a:r>
              <a:rPr lang="en-US" sz="3600" dirty="0" smtClean="0"/>
              <a:t>National Map-data and imagery</a:t>
            </a:r>
          </a:p>
          <a:p>
            <a:pPr lvl="1">
              <a:buClr>
                <a:srgbClr val="FFC000"/>
              </a:buClr>
              <a:buSzPct val="125000"/>
              <a:buFont typeface="Wingdings" pitchFamily="2" charset="2"/>
              <a:buChar char="§"/>
            </a:pPr>
            <a:r>
              <a:rPr lang="en-US" dirty="0"/>
              <a:t>http://nationalmap.gov/viewer.html</a:t>
            </a:r>
            <a:endParaRPr lang="en-US" dirty="0" smtClean="0"/>
          </a:p>
          <a:p>
            <a:pPr eaLnBrk="1" hangingPunct="1"/>
            <a:endParaRPr lang="en-US" dirty="0" smtClean="0"/>
          </a:p>
        </p:txBody>
      </p:sp>
      <p:pic>
        <p:nvPicPr>
          <p:cNvPr id="1331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9800" y="4114800"/>
            <a:ext cx="4572000" cy="260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55513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54" name="Rectangle 48"/>
          <p:cNvSpPr>
            <a:spLocks noChangeArrowheads="1"/>
          </p:cNvSpPr>
          <p:nvPr/>
        </p:nvSpPr>
        <p:spPr bwMode="auto">
          <a:xfrm>
            <a:off x="228600" y="1524000"/>
            <a:ext cx="8610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None/>
            </a:pPr>
            <a:endParaRPr lang="en-US" sz="4800">
              <a:latin typeface="Candara" pitchFamily="34" charset="0"/>
            </a:endParaRPr>
          </a:p>
        </p:txBody>
      </p:sp>
      <p:sp>
        <p:nvSpPr>
          <p:cNvPr id="17455" name="Rectangle 49"/>
          <p:cNvSpPr>
            <a:spLocks noChangeArrowheads="1"/>
          </p:cNvSpPr>
          <p:nvPr/>
        </p:nvSpPr>
        <p:spPr bwMode="auto">
          <a:xfrm>
            <a:off x="487680" y="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7200" b="1" dirty="0">
                <a:latin typeface="Candara" pitchFamily="34" charset="0"/>
              </a:rPr>
              <a:t>Summary</a:t>
            </a:r>
          </a:p>
        </p:txBody>
      </p:sp>
      <p:sp>
        <p:nvSpPr>
          <p:cNvPr id="17456" name="Rectangle 50"/>
          <p:cNvSpPr>
            <a:spLocks noChangeArrowheads="1"/>
          </p:cNvSpPr>
          <p:nvPr/>
        </p:nvSpPr>
        <p:spPr bwMode="auto">
          <a:xfrm>
            <a:off x="381000" y="1189037"/>
            <a:ext cx="87630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4000" dirty="0">
                <a:latin typeface="Candara" pitchFamily="34" charset="0"/>
              </a:rPr>
              <a:t>Remote sensing allows us to observe and monitor the earth surface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None/>
            </a:pPr>
            <a:r>
              <a:rPr lang="en-US" sz="4000" dirty="0">
                <a:latin typeface="Candara" pitchFamily="34" charset="0"/>
              </a:rPr>
              <a:t> 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4000" dirty="0">
                <a:latin typeface="Candara" pitchFamily="34" charset="0"/>
              </a:rPr>
              <a:t>Features on the ground can be interpreted using spectral information</a:t>
            </a: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None/>
            </a:pPr>
            <a:endParaRPr lang="en-US" sz="4000" dirty="0">
              <a:latin typeface="Candara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4000" dirty="0">
                <a:latin typeface="Candara" pitchFamily="34" charset="0"/>
              </a:rPr>
              <a:t>Satellites have wide range of purposes</a:t>
            </a:r>
          </a:p>
        </p:txBody>
      </p:sp>
    </p:spTree>
    <p:extLst>
      <p:ext uri="{BB962C8B-B14F-4D97-AF65-F5344CB8AC3E}">
        <p14:creationId xmlns:p14="http://schemas.microsoft.com/office/powerpoint/2010/main" xmlns="" val="178938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Applicable NC Essential Standards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533400" y="1676400"/>
            <a:ext cx="8001000" cy="449580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457200" lvl="1" indent="0">
              <a:buNone/>
            </a:pPr>
            <a:r>
              <a:rPr lang="en-US" sz="3200" b="1" dirty="0" smtClean="0"/>
              <a:t>Earth Environmental Science</a:t>
            </a:r>
            <a:r>
              <a:rPr lang="en-US" dirty="0" smtClean="0"/>
              <a:t>-1.1.3, 1.1.4, 2.2.3, 2.2.1, 2.5.1, 2.5.2, 2.5.3, 2.6.3, 2.8.3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sz="3200" b="1" dirty="0" smtClean="0"/>
              <a:t>Biology-</a:t>
            </a:r>
            <a:r>
              <a:rPr lang="en-US" dirty="0" smtClean="0"/>
              <a:t>2.1.4, 2.2.1, 2.2.2, </a:t>
            </a:r>
            <a:r>
              <a:rPr lang="en-US" dirty="0" smtClean="0"/>
              <a:t>4.2.1</a:t>
            </a:r>
          </a:p>
          <a:p>
            <a:pPr marL="457200" lvl="1" indent="0">
              <a:buNone/>
            </a:pPr>
            <a:endParaRPr lang="en-US" dirty="0" smtClean="0"/>
          </a:p>
          <a:p>
            <a:pPr marL="457200" lvl="1" indent="0">
              <a:buNone/>
            </a:pPr>
            <a:r>
              <a:rPr lang="en-US" b="1" dirty="0" smtClean="0"/>
              <a:t>Physical Science- </a:t>
            </a:r>
            <a:r>
              <a:rPr lang="en-US" dirty="0" smtClean="0"/>
              <a:t>3.2.1</a:t>
            </a:r>
          </a:p>
          <a:p>
            <a:pPr marL="457200" lvl="1" indent="0">
              <a:buNone/>
            </a:pPr>
            <a:endParaRPr lang="en-US" dirty="0" smtClean="0"/>
          </a:p>
          <a:p>
            <a:pPr marL="457200" lvl="1" indent="0">
              <a:buNone/>
            </a:pPr>
            <a:r>
              <a:rPr lang="en-US" b="1" dirty="0" smtClean="0"/>
              <a:t>Physics</a:t>
            </a:r>
            <a:r>
              <a:rPr lang="en-US" dirty="0" smtClean="0"/>
              <a:t>- 2.2</a:t>
            </a:r>
            <a:endParaRPr lang="en-US" dirty="0" smtClean="0"/>
          </a:p>
          <a:p>
            <a:pPr marL="457200" lvl="1" indent="0">
              <a:buNone/>
            </a:pPr>
            <a:endParaRPr lang="en-US" b="1" dirty="0"/>
          </a:p>
          <a:p>
            <a:pPr marL="457200" lvl="1" indent="0">
              <a:buNone/>
            </a:pPr>
            <a:r>
              <a:rPr lang="en-US" sz="3200" b="1" dirty="0" smtClean="0"/>
              <a:t>Middle School Science- </a:t>
            </a:r>
            <a:r>
              <a:rPr lang="en-US" dirty="0" smtClean="0"/>
              <a:t>6.P.1, 6.P.3, 6.E.2, 6.L.2, 7.E.1, 8.P.2, 8.E.1, 8.E.2</a:t>
            </a:r>
            <a:endParaRPr lang="en-US" sz="3200" b="1" dirty="0" smtClean="0"/>
          </a:p>
          <a:p>
            <a:pPr marL="457200" lvl="1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3609954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2" name="Rectangle 49"/>
          <p:cNvSpPr>
            <a:spLocks noChangeArrowheads="1"/>
          </p:cNvSpPr>
          <p:nvPr/>
        </p:nvSpPr>
        <p:spPr bwMode="auto">
          <a:xfrm>
            <a:off x="609600" y="1143000"/>
            <a:ext cx="8077200" cy="3335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4400" dirty="0">
                <a:latin typeface="Candara" pitchFamily="34" charset="0"/>
              </a:rPr>
              <a:t> Identifying, observing, and measuring an object without coming into direct contact with it (NASA)</a:t>
            </a:r>
          </a:p>
        </p:txBody>
      </p:sp>
      <p:sp>
        <p:nvSpPr>
          <p:cNvPr id="4143" name="Rectangle 50"/>
          <p:cNvSpPr>
            <a:spLocks noChangeArrowheads="1"/>
          </p:cNvSpPr>
          <p:nvPr/>
        </p:nvSpPr>
        <p:spPr bwMode="auto">
          <a:xfrm>
            <a:off x="-381000" y="76200"/>
            <a:ext cx="10058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6600" b="1" dirty="0">
                <a:latin typeface="Candara" pitchFamily="34" charset="0"/>
              </a:rPr>
              <a:t>What is remote sensing?</a:t>
            </a:r>
          </a:p>
        </p:txBody>
      </p:sp>
      <p:pic>
        <p:nvPicPr>
          <p:cNvPr id="4144" name="Picture 52" descr="http://infrared-thermometer.org/wp-content/uploads/2010/06/infrared-laser-thermomet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494"/>
          <a:stretch>
            <a:fillRect/>
          </a:stretch>
        </p:blipFill>
        <p:spPr bwMode="auto">
          <a:xfrm>
            <a:off x="152400" y="4154420"/>
            <a:ext cx="2402393" cy="247974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45" name="Picture 53" descr="l7scan.gif (947×847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06" t="1065" r="952" b="16948"/>
          <a:stretch>
            <a:fillRect/>
          </a:stretch>
        </p:blipFill>
        <p:spPr bwMode="auto">
          <a:xfrm>
            <a:off x="5943600" y="4189612"/>
            <a:ext cx="3124200" cy="241859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46" name="Picture 54" descr="cessn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167" t="24297" r="18613" b="6139"/>
          <a:stretch>
            <a:fillRect/>
          </a:stretch>
        </p:blipFill>
        <p:spPr bwMode="auto">
          <a:xfrm>
            <a:off x="2819400" y="4178106"/>
            <a:ext cx="2956280" cy="2456056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2825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0" y="2286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0" y="3429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1295400" y="3429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03" name="Rectangle 15"/>
          <p:cNvSpPr>
            <a:spLocks noChangeArrowheads="1"/>
          </p:cNvSpPr>
          <p:nvPr/>
        </p:nvSpPr>
        <p:spPr bwMode="auto">
          <a:xfrm>
            <a:off x="2590800" y="2286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04" name="Rectangle 16"/>
          <p:cNvSpPr>
            <a:spLocks noChangeArrowheads="1"/>
          </p:cNvSpPr>
          <p:nvPr/>
        </p:nvSpPr>
        <p:spPr bwMode="auto">
          <a:xfrm>
            <a:off x="2590800" y="3429000"/>
            <a:ext cx="1295400" cy="1143000"/>
          </a:xfrm>
          <a:prstGeom prst="rect">
            <a:avLst/>
          </a:prstGeom>
          <a:gradFill rotWithShape="1">
            <a:gsLst>
              <a:gs pos="0">
                <a:srgbClr val="6893EB"/>
              </a:gs>
              <a:gs pos="100000">
                <a:srgbClr val="71A0FF"/>
              </a:gs>
            </a:gsLst>
            <a:lin ang="18900000" scaled="1"/>
          </a:gradFill>
          <a:ln w="9525">
            <a:solidFill>
              <a:srgbClr val="729DF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9" name="Rectangle 21"/>
          <p:cNvSpPr>
            <a:spLocks noChangeArrowheads="1"/>
          </p:cNvSpPr>
          <p:nvPr/>
        </p:nvSpPr>
        <p:spPr bwMode="auto">
          <a:xfrm>
            <a:off x="3886200" y="2286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10" name="Rectangle 22"/>
          <p:cNvSpPr>
            <a:spLocks noChangeArrowheads="1"/>
          </p:cNvSpPr>
          <p:nvPr/>
        </p:nvSpPr>
        <p:spPr bwMode="auto">
          <a:xfrm>
            <a:off x="3886200" y="3429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15" name="Rectangle 27"/>
          <p:cNvSpPr>
            <a:spLocks noChangeArrowheads="1"/>
          </p:cNvSpPr>
          <p:nvPr/>
        </p:nvSpPr>
        <p:spPr bwMode="auto">
          <a:xfrm>
            <a:off x="5181600" y="2286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21" name="Rectangle 33"/>
          <p:cNvSpPr>
            <a:spLocks noChangeArrowheads="1"/>
          </p:cNvSpPr>
          <p:nvPr/>
        </p:nvSpPr>
        <p:spPr bwMode="auto">
          <a:xfrm>
            <a:off x="6477000" y="2286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22" name="Rectangle 34"/>
          <p:cNvSpPr>
            <a:spLocks noChangeArrowheads="1"/>
          </p:cNvSpPr>
          <p:nvPr/>
        </p:nvSpPr>
        <p:spPr bwMode="auto">
          <a:xfrm>
            <a:off x="6477000" y="3429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27" name="Rectangle 39"/>
          <p:cNvSpPr>
            <a:spLocks noChangeArrowheads="1"/>
          </p:cNvSpPr>
          <p:nvPr/>
        </p:nvSpPr>
        <p:spPr bwMode="auto">
          <a:xfrm>
            <a:off x="7772400" y="2286000"/>
            <a:ext cx="13716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28" name="Rectangle 40"/>
          <p:cNvSpPr>
            <a:spLocks noChangeArrowheads="1"/>
          </p:cNvSpPr>
          <p:nvPr/>
        </p:nvSpPr>
        <p:spPr bwMode="auto">
          <a:xfrm>
            <a:off x="7772400" y="3429000"/>
            <a:ext cx="13716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33" name="Rectangle 45"/>
          <p:cNvSpPr>
            <a:spLocks noChangeArrowheads="1"/>
          </p:cNvSpPr>
          <p:nvPr/>
        </p:nvSpPr>
        <p:spPr bwMode="auto">
          <a:xfrm>
            <a:off x="7772400" y="3429000"/>
            <a:ext cx="1371600" cy="1143000"/>
          </a:xfrm>
          <a:prstGeom prst="rect">
            <a:avLst/>
          </a:prstGeom>
          <a:gradFill rotWithShape="1">
            <a:gsLst>
              <a:gs pos="0">
                <a:srgbClr val="71A0FF"/>
              </a:gs>
              <a:gs pos="100000">
                <a:srgbClr val="45629C"/>
              </a:gs>
            </a:gsLst>
            <a:lin ang="18900000" scaled="1"/>
          </a:gradFill>
          <a:ln w="9525">
            <a:solidFill>
              <a:srgbClr val="729DF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34" name="Rectangle 46"/>
          <p:cNvSpPr>
            <a:spLocks noChangeArrowheads="1"/>
          </p:cNvSpPr>
          <p:nvPr/>
        </p:nvSpPr>
        <p:spPr bwMode="auto">
          <a:xfrm>
            <a:off x="228600" y="1524000"/>
            <a:ext cx="8610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None/>
            </a:pPr>
            <a:endParaRPr lang="en-US" sz="4800" dirty="0">
              <a:latin typeface="Candara" pitchFamily="34" charset="0"/>
            </a:endParaRPr>
          </a:p>
        </p:txBody>
      </p:sp>
      <p:sp>
        <p:nvSpPr>
          <p:cNvPr id="12335" name="Rectangle 47"/>
          <p:cNvSpPr>
            <a:spLocks noChangeArrowheads="1"/>
          </p:cNvSpPr>
          <p:nvPr/>
        </p:nvSpPr>
        <p:spPr bwMode="auto">
          <a:xfrm>
            <a:off x="0" y="481519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5200" b="1" dirty="0">
                <a:latin typeface="Candara" pitchFamily="34" charset="0"/>
              </a:rPr>
              <a:t>So many satellites and sensors</a:t>
            </a:r>
          </a:p>
        </p:txBody>
      </p:sp>
      <p:pic>
        <p:nvPicPr>
          <p:cNvPr id="12336" name="Picture 48" descr="http://newsimg.bbc.co.uk/media/images/44569000/jpg/_44569764_esa_ring1_4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32000"/>
            <a:ext cx="4826000" cy="347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37" name="Picture 49" descr="http://acmg.seas.harvard.edu/img/nasa_satellite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030413"/>
            <a:ext cx="4648200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81000" y="5562600"/>
            <a:ext cx="861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According to NASA-there are about 3000 satellites operating in Earth orbit in 2012.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80406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6096000" cy="1143000"/>
          </a:xfrm>
        </p:spPr>
        <p:txBody>
          <a:bodyPr/>
          <a:lstStyle/>
          <a:p>
            <a:pPr eaLnBrk="1" hangingPunct="1"/>
            <a:r>
              <a:rPr lang="en-US" b="1" dirty="0" smtClean="0"/>
              <a:t>US Satellite Orbits</a:t>
            </a:r>
          </a:p>
        </p:txBody>
      </p:sp>
      <p:pic>
        <p:nvPicPr>
          <p:cNvPr id="7172" name="Picture 4" descr="3757356014.jpeg                                                00073E75Macintosh HD                   C075CDFC: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295400"/>
            <a:ext cx="28194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5887180" y="3657600"/>
            <a:ext cx="302822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3200" dirty="0">
                <a:solidFill>
                  <a:schemeClr val="tx2"/>
                </a:solidFill>
              </a:rPr>
              <a:t>	</a:t>
            </a:r>
            <a:r>
              <a:rPr lang="en-US" sz="3200" dirty="0">
                <a:solidFill>
                  <a:schemeClr val="tx2"/>
                </a:solidFill>
              </a:rPr>
              <a:t> </a:t>
            </a:r>
            <a:r>
              <a:rPr lang="en-US" sz="3200" dirty="0" smtClean="0">
                <a:solidFill>
                  <a:schemeClr val="tx2"/>
                </a:solidFill>
              </a:rPr>
              <a:t>         </a:t>
            </a:r>
            <a:r>
              <a:rPr lang="en-US" sz="3200" dirty="0" smtClean="0">
                <a:solidFill>
                  <a:schemeClr val="tx2"/>
                </a:solidFill>
              </a:rPr>
              <a:t>Constellation</a:t>
            </a:r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066800"/>
            <a:ext cx="500443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8800" y="3829660"/>
            <a:ext cx="3810000" cy="2834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18334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" name="Rectangle 13"/>
          <p:cNvSpPr>
            <a:spLocks noChangeArrowheads="1"/>
          </p:cNvSpPr>
          <p:nvPr/>
        </p:nvSpPr>
        <p:spPr bwMode="auto">
          <a:xfrm>
            <a:off x="1295400" y="2286000"/>
            <a:ext cx="1295400" cy="1143000"/>
          </a:xfrm>
          <a:prstGeom prst="rect">
            <a:avLst/>
          </a:prstGeom>
          <a:gradFill rotWithShape="1">
            <a:gsLst>
              <a:gs pos="0">
                <a:srgbClr val="415C92"/>
              </a:gs>
              <a:gs pos="100000">
                <a:srgbClr val="71A0FF"/>
              </a:gs>
            </a:gsLst>
            <a:lin ang="18900000" scaled="1"/>
          </a:gradFill>
          <a:ln w="9525">
            <a:solidFill>
              <a:srgbClr val="729DF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03" name="Rectangle 14"/>
          <p:cNvSpPr>
            <a:spLocks noChangeArrowheads="1"/>
          </p:cNvSpPr>
          <p:nvPr/>
        </p:nvSpPr>
        <p:spPr bwMode="auto">
          <a:xfrm>
            <a:off x="1295400" y="3429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04" name="Rectangle 15"/>
          <p:cNvSpPr>
            <a:spLocks noChangeArrowheads="1"/>
          </p:cNvSpPr>
          <p:nvPr/>
        </p:nvSpPr>
        <p:spPr bwMode="auto">
          <a:xfrm>
            <a:off x="1295400" y="4572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08" name="Rectangle 19"/>
          <p:cNvSpPr>
            <a:spLocks noChangeArrowheads="1"/>
          </p:cNvSpPr>
          <p:nvPr/>
        </p:nvSpPr>
        <p:spPr bwMode="auto">
          <a:xfrm>
            <a:off x="2590800" y="2286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09" name="Rectangle 20"/>
          <p:cNvSpPr>
            <a:spLocks noChangeArrowheads="1"/>
          </p:cNvSpPr>
          <p:nvPr/>
        </p:nvSpPr>
        <p:spPr bwMode="auto">
          <a:xfrm>
            <a:off x="2590800" y="3429000"/>
            <a:ext cx="1295400" cy="1143000"/>
          </a:xfrm>
          <a:prstGeom prst="rect">
            <a:avLst/>
          </a:prstGeom>
          <a:gradFill rotWithShape="1">
            <a:gsLst>
              <a:gs pos="0">
                <a:srgbClr val="6893EB"/>
              </a:gs>
              <a:gs pos="100000">
                <a:srgbClr val="71A0FF"/>
              </a:gs>
            </a:gsLst>
            <a:lin ang="18900000" scaled="1"/>
          </a:gradFill>
          <a:ln w="9525">
            <a:solidFill>
              <a:srgbClr val="729DF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10" name="Rectangle 21"/>
          <p:cNvSpPr>
            <a:spLocks noChangeArrowheads="1"/>
          </p:cNvSpPr>
          <p:nvPr/>
        </p:nvSpPr>
        <p:spPr bwMode="auto">
          <a:xfrm>
            <a:off x="2590800" y="4572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14" name="Rectangle 25"/>
          <p:cNvSpPr>
            <a:spLocks noChangeArrowheads="1"/>
          </p:cNvSpPr>
          <p:nvPr/>
        </p:nvSpPr>
        <p:spPr bwMode="auto">
          <a:xfrm>
            <a:off x="3886200" y="2286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15" name="Rectangle 26"/>
          <p:cNvSpPr>
            <a:spLocks noChangeArrowheads="1"/>
          </p:cNvSpPr>
          <p:nvPr/>
        </p:nvSpPr>
        <p:spPr bwMode="auto">
          <a:xfrm>
            <a:off x="3886200" y="3429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3886200" y="4572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5181600" y="2286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22" name="Rectangle 33"/>
          <p:cNvSpPr>
            <a:spLocks noChangeArrowheads="1"/>
          </p:cNvSpPr>
          <p:nvPr/>
        </p:nvSpPr>
        <p:spPr bwMode="auto">
          <a:xfrm>
            <a:off x="5181600" y="4572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25" name="Rectangle 36"/>
          <p:cNvSpPr>
            <a:spLocks noChangeArrowheads="1"/>
          </p:cNvSpPr>
          <p:nvPr/>
        </p:nvSpPr>
        <p:spPr bwMode="auto">
          <a:xfrm>
            <a:off x="5181600" y="4572000"/>
            <a:ext cx="1295400" cy="1143000"/>
          </a:xfrm>
          <a:prstGeom prst="rect">
            <a:avLst/>
          </a:prstGeom>
          <a:gradFill rotWithShape="1">
            <a:gsLst>
              <a:gs pos="0">
                <a:srgbClr val="71A0FF"/>
              </a:gs>
              <a:gs pos="100000">
                <a:srgbClr val="A9C6FF"/>
              </a:gs>
            </a:gsLst>
            <a:lin ang="2700000" scaled="1"/>
          </a:gradFill>
          <a:ln w="9525">
            <a:solidFill>
              <a:srgbClr val="729DF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26" name="Rectangle 37"/>
          <p:cNvSpPr>
            <a:spLocks noChangeArrowheads="1"/>
          </p:cNvSpPr>
          <p:nvPr/>
        </p:nvSpPr>
        <p:spPr bwMode="auto">
          <a:xfrm>
            <a:off x="6477000" y="2286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27" name="Rectangle 38"/>
          <p:cNvSpPr>
            <a:spLocks noChangeArrowheads="1"/>
          </p:cNvSpPr>
          <p:nvPr/>
        </p:nvSpPr>
        <p:spPr bwMode="auto">
          <a:xfrm>
            <a:off x="6477000" y="3429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28" name="Rectangle 39"/>
          <p:cNvSpPr>
            <a:spLocks noChangeArrowheads="1"/>
          </p:cNvSpPr>
          <p:nvPr/>
        </p:nvSpPr>
        <p:spPr bwMode="auto">
          <a:xfrm>
            <a:off x="6477000" y="4572000"/>
            <a:ext cx="1295400" cy="1143000"/>
          </a:xfrm>
          <a:prstGeom prst="rect">
            <a:avLst/>
          </a:prstGeom>
          <a:noFill/>
          <a:ln w="9525">
            <a:solidFill>
              <a:srgbClr val="729D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39" name="Rectangle 51"/>
          <p:cNvSpPr>
            <a:spLocks noChangeArrowheads="1"/>
          </p:cNvSpPr>
          <p:nvPr/>
        </p:nvSpPr>
        <p:spPr bwMode="auto">
          <a:xfrm>
            <a:off x="3048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9900"/>
              </a:buClr>
              <a:buSzPct val="125000"/>
              <a:buFont typeface="Wingdings" pitchFamily="2" charset="2"/>
              <a:buChar char="§"/>
            </a:pPr>
            <a:r>
              <a:rPr lang="en-US" sz="3200"/>
              <a:t>A </a:t>
            </a:r>
          </a:p>
        </p:txBody>
      </p:sp>
      <p:pic>
        <p:nvPicPr>
          <p:cNvPr id="8240" name="Picture 5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47800"/>
            <a:ext cx="8456937" cy="531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41" name="Rectangle 56"/>
          <p:cNvSpPr>
            <a:spLocks noChangeArrowheads="1"/>
          </p:cNvSpPr>
          <p:nvPr/>
        </p:nvSpPr>
        <p:spPr bwMode="auto">
          <a:xfrm>
            <a:off x="266700" y="609600"/>
            <a:ext cx="87249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sz="4400" dirty="0" smtClean="0">
                <a:latin typeface="Candara" pitchFamily="34" charset="0"/>
              </a:rPr>
              <a:t>What role does </a:t>
            </a:r>
            <a:r>
              <a:rPr lang="en-US" sz="4400" dirty="0" smtClean="0">
                <a:latin typeface="Candara" pitchFamily="34" charset="0"/>
              </a:rPr>
              <a:t>the electromagnetic </a:t>
            </a:r>
            <a:r>
              <a:rPr lang="en-US" sz="4400" dirty="0" smtClean="0">
                <a:latin typeface="Candara" pitchFamily="34" charset="0"/>
              </a:rPr>
              <a:t>spectrum play in satellite imagery?</a:t>
            </a:r>
          </a:p>
          <a:p>
            <a:endParaRPr lang="en-US" sz="5500" b="1" dirty="0">
              <a:latin typeface="Candara" pitchFamily="34" charset="0"/>
            </a:endParaRPr>
          </a:p>
        </p:txBody>
      </p:sp>
      <p:sp>
        <p:nvSpPr>
          <p:cNvPr id="8247" name="Text Box 66"/>
          <p:cNvSpPr txBox="1">
            <a:spLocks noChangeArrowheads="1"/>
          </p:cNvSpPr>
          <p:nvPr/>
        </p:nvSpPr>
        <p:spPr bwMode="auto">
          <a:xfrm>
            <a:off x="3203575" y="4868863"/>
            <a:ext cx="2303463" cy="519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/>
              <a:t>Visible Light</a:t>
            </a:r>
          </a:p>
        </p:txBody>
      </p:sp>
    </p:spTree>
    <p:extLst>
      <p:ext uri="{BB962C8B-B14F-4D97-AF65-F5344CB8AC3E}">
        <p14:creationId xmlns:p14="http://schemas.microsoft.com/office/powerpoint/2010/main" xmlns="" val="213777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8600" y="381000"/>
            <a:ext cx="87240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/>
              <a:t>Differences Among  Infrared Regions</a:t>
            </a:r>
            <a:endParaRPr lang="en-US" sz="4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1371600"/>
            <a:ext cx="85344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Near IR- </a:t>
            </a:r>
            <a:r>
              <a:rPr lang="en-US" sz="3200" dirty="0" smtClean="0"/>
              <a:t>(0.7 - 1)microns	</a:t>
            </a:r>
          </a:p>
          <a:p>
            <a:r>
              <a:rPr lang="en-US" sz="3200" dirty="0"/>
              <a:t>	</a:t>
            </a:r>
            <a:r>
              <a:rPr lang="en-US" sz="3200" dirty="0" smtClean="0"/>
              <a:t>        740- (3000-5200 K) </a:t>
            </a:r>
          </a:p>
          <a:p>
            <a:r>
              <a:rPr lang="en-US" sz="3200" dirty="0"/>
              <a:t>	</a:t>
            </a:r>
            <a:r>
              <a:rPr lang="en-US" sz="3200" dirty="0" smtClean="0"/>
              <a:t>        Earth’s surface and above</a:t>
            </a:r>
          </a:p>
          <a:p>
            <a:r>
              <a:rPr lang="en-US" sz="3600" dirty="0" smtClean="0"/>
              <a:t>Mid IR    5 to (25-40) microns</a:t>
            </a:r>
          </a:p>
          <a:p>
            <a:r>
              <a:rPr lang="en-US" sz="3600" dirty="0"/>
              <a:t>	</a:t>
            </a:r>
            <a:r>
              <a:rPr lang="en-US" sz="3600" dirty="0" smtClean="0"/>
              <a:t>       (92.5-140) to 740 K</a:t>
            </a:r>
          </a:p>
          <a:p>
            <a:r>
              <a:rPr lang="en-US" sz="3600" dirty="0" smtClean="0"/>
              <a:t>	       only above the atmosphere</a:t>
            </a:r>
            <a:endParaRPr lang="en-US" sz="3600" dirty="0"/>
          </a:p>
          <a:p>
            <a:r>
              <a:rPr lang="en-US" sz="3600" dirty="0" smtClean="0"/>
              <a:t>Far IR      (25-40) to (200-350) microns</a:t>
            </a:r>
          </a:p>
          <a:p>
            <a:r>
              <a:rPr lang="en-US" sz="3600" dirty="0"/>
              <a:t>	 </a:t>
            </a:r>
            <a:r>
              <a:rPr lang="en-US" sz="3600" dirty="0" smtClean="0"/>
              <a:t>      (10.6-18.5) to (92.5-140) K</a:t>
            </a:r>
          </a:p>
          <a:p>
            <a:r>
              <a:rPr lang="en-US" sz="3600" dirty="0"/>
              <a:t>	</a:t>
            </a:r>
            <a:r>
              <a:rPr lang="en-US" sz="3600" dirty="0" smtClean="0"/>
              <a:t>       only above the atmosphere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xmlns="" val="235907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429000" y="2571750"/>
            <a:ext cx="411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3352800" y="2895600"/>
            <a:ext cx="5105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76200" y="1066800"/>
            <a:ext cx="8991600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457200" indent="-457200" eaLnBrk="1" hangingPunct="1">
              <a:buClr>
                <a:srgbClr val="FFC000"/>
              </a:buClr>
              <a:buSzPct val="125000"/>
              <a:buFont typeface="Wingdings" pitchFamily="2" charset="2"/>
              <a:buChar char="§"/>
            </a:pPr>
            <a:r>
              <a:rPr lang="en-US" sz="3600" dirty="0" smtClean="0">
                <a:latin typeface="+mj-lt"/>
              </a:rPr>
              <a:t>Satellite </a:t>
            </a:r>
            <a:r>
              <a:rPr lang="en-US" sz="3600" dirty="0">
                <a:latin typeface="+mj-lt"/>
              </a:rPr>
              <a:t>imagery is a special case of photography.  </a:t>
            </a:r>
            <a:endParaRPr lang="en-US" sz="3600" dirty="0" smtClean="0">
              <a:latin typeface="+mj-lt"/>
            </a:endParaRPr>
          </a:p>
          <a:p>
            <a:pPr marL="457200" indent="-457200" eaLnBrk="1" hangingPunct="1">
              <a:buClr>
                <a:srgbClr val="FFC000"/>
              </a:buClr>
              <a:buSzPct val="125000"/>
              <a:buFont typeface="Wingdings" pitchFamily="2" charset="2"/>
              <a:buChar char="§"/>
            </a:pPr>
            <a:r>
              <a:rPr lang="en-US" sz="3600" dirty="0" smtClean="0">
                <a:latin typeface="+mj-lt"/>
              </a:rPr>
              <a:t>Radiation </a:t>
            </a:r>
            <a:r>
              <a:rPr lang="en-US" sz="3600" dirty="0">
                <a:latin typeface="+mj-lt"/>
              </a:rPr>
              <a:t>bands in the electromagnetic spectrum that are </a:t>
            </a:r>
            <a:r>
              <a:rPr lang="en-US" sz="3600" i="1" u="sng" dirty="0">
                <a:latin typeface="+mj-lt"/>
              </a:rPr>
              <a:t>reflected from the Earth’s surface back into space</a:t>
            </a:r>
            <a:r>
              <a:rPr lang="en-US" sz="3600" dirty="0">
                <a:latin typeface="+mj-lt"/>
              </a:rPr>
              <a:t> </a:t>
            </a:r>
            <a:r>
              <a:rPr lang="en-US" sz="3600" dirty="0" smtClean="0">
                <a:latin typeface="+mj-lt"/>
              </a:rPr>
              <a:t>can </a:t>
            </a:r>
            <a:r>
              <a:rPr lang="en-US" sz="3600" dirty="0">
                <a:latin typeface="+mj-lt"/>
              </a:rPr>
              <a:t>be collected by satellite sensors and stored digitally.  </a:t>
            </a:r>
            <a:endParaRPr lang="en-US" sz="3600" dirty="0" smtClean="0">
              <a:latin typeface="+mj-lt"/>
            </a:endParaRPr>
          </a:p>
          <a:p>
            <a:pPr marL="457200" indent="-457200" eaLnBrk="1" hangingPunct="1">
              <a:buClr>
                <a:srgbClr val="FFC000"/>
              </a:buClr>
              <a:buSzPct val="125000"/>
              <a:buFont typeface="Wingdings" pitchFamily="2" charset="2"/>
              <a:buChar char="§"/>
            </a:pPr>
            <a:r>
              <a:rPr lang="en-US" sz="3600" dirty="0" smtClean="0">
                <a:latin typeface="+mj-lt"/>
              </a:rPr>
              <a:t>The </a:t>
            </a:r>
            <a:r>
              <a:rPr lang="en-US" sz="3600" dirty="0">
                <a:latin typeface="+mj-lt"/>
              </a:rPr>
              <a:t>most common electromagnetic bands used in satellite imagery are visible light, near infrared </a:t>
            </a:r>
            <a:r>
              <a:rPr lang="en-US" sz="3600" dirty="0" smtClean="0">
                <a:latin typeface="+mj-lt"/>
              </a:rPr>
              <a:t>radiation (NIR), </a:t>
            </a:r>
            <a:r>
              <a:rPr lang="en-US" sz="3600" dirty="0">
                <a:latin typeface="+mj-lt"/>
              </a:rPr>
              <a:t>and infrared </a:t>
            </a:r>
            <a:r>
              <a:rPr lang="en-US" sz="3600" dirty="0" smtClean="0">
                <a:latin typeface="+mj-lt"/>
              </a:rPr>
              <a:t>radiation (IR).</a:t>
            </a:r>
            <a:endParaRPr lang="en-US" sz="2800" dirty="0"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8600" y="220767"/>
            <a:ext cx="80289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/>
              <a:t>Satellite </a:t>
            </a:r>
            <a:r>
              <a:rPr lang="en-US" sz="4400" b="1" dirty="0" smtClean="0"/>
              <a:t>Imagery-Remote Sensing</a:t>
            </a:r>
            <a:endParaRPr lang="en-US" sz="4400" b="1" dirty="0"/>
          </a:p>
        </p:txBody>
      </p:sp>
      <p:pic>
        <p:nvPicPr>
          <p:cNvPr id="43010" name="Picture 2" descr="IKONOS - Satellite Image - Tuscaloosa, AL - Tornado Damag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600" y="914400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20748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</TotalTime>
  <Words>806</Words>
  <Application>Microsoft Office PowerPoint</Application>
  <PresentationFormat>On-screen Show (4:3)</PresentationFormat>
  <Paragraphs>170</Paragraphs>
  <Slides>27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Satellite Imagery and Remote Sensing</vt:lpstr>
      <vt:lpstr>Outline</vt:lpstr>
      <vt:lpstr>Applicable NC Essential Standards</vt:lpstr>
      <vt:lpstr>Slide 4</vt:lpstr>
      <vt:lpstr>Slide 5</vt:lpstr>
      <vt:lpstr>US Satellite Orbits</vt:lpstr>
      <vt:lpstr>Slide 7</vt:lpstr>
      <vt:lpstr>Slide 8</vt:lpstr>
      <vt:lpstr>Slide 9</vt:lpstr>
      <vt:lpstr>Electromagnetic Spectrum and Satellite Sensors</vt:lpstr>
      <vt:lpstr>Slide 11</vt:lpstr>
      <vt:lpstr> R e f l e c t a n c e</vt:lpstr>
      <vt:lpstr>Examples of Satellite Imagery NASA and Google Earth</vt:lpstr>
      <vt:lpstr>Visible and Near IR Comparisons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How can satellite imagery be applied to climate change?</vt:lpstr>
      <vt:lpstr>Aerial Photography</vt:lpstr>
      <vt:lpstr>Student Activities</vt:lpstr>
      <vt:lpstr>Slide 27</vt:lpstr>
    </vt:vector>
  </TitlesOfParts>
  <Company>Guilford County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Satellite Imagery and Remote Sensing</dc:title>
  <dc:creator>Whitaker, Diane C</dc:creator>
  <cp:lastModifiedBy>Owner</cp:lastModifiedBy>
  <cp:revision>59</cp:revision>
  <dcterms:created xsi:type="dcterms:W3CDTF">2012-06-07T14:04:46Z</dcterms:created>
  <dcterms:modified xsi:type="dcterms:W3CDTF">2012-06-14T02:04:54Z</dcterms:modified>
</cp:coreProperties>
</file>